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8" r:id="rId2"/>
    <p:sldId id="268" r:id="rId3"/>
    <p:sldId id="260" r:id="rId4"/>
    <p:sldId id="267" r:id="rId5"/>
    <p:sldId id="274" r:id="rId6"/>
    <p:sldId id="273" r:id="rId7"/>
    <p:sldId id="298" r:id="rId8"/>
    <p:sldId id="271" r:id="rId9"/>
    <p:sldId id="265" r:id="rId10"/>
    <p:sldId id="288" r:id="rId11"/>
    <p:sldId id="290" r:id="rId12"/>
    <p:sldId id="291" r:id="rId13"/>
    <p:sldId id="292" r:id="rId14"/>
    <p:sldId id="293" r:id="rId15"/>
    <p:sldId id="296" r:id="rId16"/>
    <p:sldId id="277" r:id="rId17"/>
    <p:sldId id="297" r:id="rId18"/>
    <p:sldId id="276" r:id="rId19"/>
    <p:sldId id="275" r:id="rId20"/>
    <p:sldId id="26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44" autoAdjust="0"/>
    <p:restoredTop sz="85696" autoAdjust="0"/>
  </p:normalViewPr>
  <p:slideViewPr>
    <p:cSldViewPr snapToGrid="0">
      <p:cViewPr varScale="1">
        <p:scale>
          <a:sx n="53" d="100"/>
          <a:sy n="53" d="100"/>
        </p:scale>
        <p:origin x="480" y="78"/>
      </p:cViewPr>
      <p:guideLst/>
    </p:cSldViewPr>
  </p:slideViewPr>
  <p:notesTextViewPr>
    <p:cViewPr>
      <p:scale>
        <a:sx n="1" d="1"/>
        <a:sy n="1" d="1"/>
      </p:scale>
      <p:origin x="0" y="0"/>
    </p:cViewPr>
  </p:notesTextViewPr>
  <p:sorterViewPr>
    <p:cViewPr>
      <p:scale>
        <a:sx n="100" d="100"/>
        <a:sy n="100" d="100"/>
      </p:scale>
      <p:origin x="0" y="-70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D2EEEC-3FA3-4CCC-9F36-50D4EC665167}" type="doc">
      <dgm:prSet loTypeId="urn:microsoft.com/office/officeart/2018/2/layout/IconCircleList" loCatId="icon" qsTypeId="urn:microsoft.com/office/officeart/2005/8/quickstyle/simple4" qsCatId="simple" csTypeId="urn:microsoft.com/office/officeart/2018/5/colors/Iconchunking_neutralicon_colorful1" csCatId="colorful" phldr="1"/>
      <dgm:spPr/>
      <dgm:t>
        <a:bodyPr/>
        <a:lstStyle/>
        <a:p>
          <a:endParaRPr lang="en-US"/>
        </a:p>
      </dgm:t>
    </dgm:pt>
    <dgm:pt modelId="{7E04DA12-5BFC-4250-847A-719FF15A3DDE}">
      <dgm:prSet custT="1"/>
      <dgm:spPr/>
      <dgm:t>
        <a:bodyPr/>
        <a:lstStyle/>
        <a:p>
          <a:pPr>
            <a:lnSpc>
              <a:spcPct val="100000"/>
            </a:lnSpc>
          </a:pPr>
          <a:r>
            <a:rPr lang="en-GB" sz="1600" b="1">
              <a:latin typeface="Calibri" panose="020F0502020204030204" pitchFamily="34" charset="0"/>
              <a:cs typeface="Calibri" panose="020F0502020204030204" pitchFamily="34" charset="0"/>
            </a:rPr>
            <a:t>Evidence-based, practical approaches</a:t>
          </a:r>
          <a:r>
            <a:rPr lang="en-GB" sz="1600">
              <a:latin typeface="Calibri" panose="020F0502020204030204" pitchFamily="34" charset="0"/>
              <a:cs typeface="Calibri" panose="020F0502020204030204" pitchFamily="34" charset="0"/>
            </a:rPr>
            <a:t> to help you overcome barriers to success and narrow the teacher competency gap.</a:t>
          </a:r>
          <a:endParaRPr lang="en-US" sz="1600">
            <a:latin typeface="Calibri" panose="020F0502020204030204" pitchFamily="34" charset="0"/>
            <a:cs typeface="Calibri" panose="020F0502020204030204" pitchFamily="34" charset="0"/>
          </a:endParaRPr>
        </a:p>
      </dgm:t>
    </dgm:pt>
    <dgm:pt modelId="{0088BC46-4BFF-412B-9E80-0951FCA72898}" type="parTrans" cxnId="{FD7C0167-9752-47C2-A047-70C5AFAD514C}">
      <dgm:prSet/>
      <dgm:spPr/>
      <dgm:t>
        <a:bodyPr/>
        <a:lstStyle/>
        <a:p>
          <a:endParaRPr lang="en-US" sz="1600">
            <a:latin typeface="Calibri" panose="020F0502020204030204" pitchFamily="34" charset="0"/>
            <a:cs typeface="Calibri" panose="020F0502020204030204" pitchFamily="34" charset="0"/>
          </a:endParaRPr>
        </a:p>
      </dgm:t>
    </dgm:pt>
    <dgm:pt modelId="{0A044EDA-B292-4A3D-A34F-57CC3987B051}" type="sibTrans" cxnId="{FD7C0167-9752-47C2-A047-70C5AFAD514C}">
      <dgm:prSet/>
      <dgm:spPr/>
      <dgm:t>
        <a:bodyPr/>
        <a:lstStyle/>
        <a:p>
          <a:pPr>
            <a:lnSpc>
              <a:spcPct val="100000"/>
            </a:lnSpc>
          </a:pPr>
          <a:endParaRPr lang="en-US" sz="1600">
            <a:latin typeface="Calibri" panose="020F0502020204030204" pitchFamily="34" charset="0"/>
            <a:cs typeface="Calibri" panose="020F0502020204030204" pitchFamily="34" charset="0"/>
          </a:endParaRPr>
        </a:p>
      </dgm:t>
    </dgm:pt>
    <dgm:pt modelId="{B4E11E99-C6DB-4C3A-839E-647A5B2F2445}">
      <dgm:prSet custT="1"/>
      <dgm:spPr/>
      <dgm:t>
        <a:bodyPr/>
        <a:lstStyle/>
        <a:p>
          <a:pPr>
            <a:lnSpc>
              <a:spcPct val="100000"/>
            </a:lnSpc>
          </a:pPr>
          <a:r>
            <a:rPr lang="en-GB" sz="1600" b="1">
              <a:latin typeface="Calibri" panose="020F0502020204030204" pitchFamily="34" charset="0"/>
              <a:cs typeface="Calibri" panose="020F0502020204030204" pitchFamily="34" charset="0"/>
            </a:rPr>
            <a:t>Practical classroom strategies </a:t>
          </a:r>
          <a:r>
            <a:rPr lang="en-GB" sz="1600">
              <a:latin typeface="Calibri" panose="020F0502020204030204" pitchFamily="34" charset="0"/>
              <a:cs typeface="Calibri" panose="020F0502020204030204" pitchFamily="34" charset="0"/>
            </a:rPr>
            <a:t>and interventions covering a range of areas.</a:t>
          </a:r>
          <a:endParaRPr lang="en-US" sz="1600">
            <a:latin typeface="Calibri" panose="020F0502020204030204" pitchFamily="34" charset="0"/>
            <a:cs typeface="Calibri" panose="020F0502020204030204" pitchFamily="34" charset="0"/>
          </a:endParaRPr>
        </a:p>
      </dgm:t>
    </dgm:pt>
    <dgm:pt modelId="{61C48687-90C4-4B91-A8F8-BB6C85DD96DE}" type="parTrans" cxnId="{4447A308-4D67-450E-891E-3247E6ED2420}">
      <dgm:prSet/>
      <dgm:spPr/>
      <dgm:t>
        <a:bodyPr/>
        <a:lstStyle/>
        <a:p>
          <a:endParaRPr lang="en-US" sz="1600">
            <a:latin typeface="Calibri" panose="020F0502020204030204" pitchFamily="34" charset="0"/>
            <a:cs typeface="Calibri" panose="020F0502020204030204" pitchFamily="34" charset="0"/>
          </a:endParaRPr>
        </a:p>
      </dgm:t>
    </dgm:pt>
    <dgm:pt modelId="{F9D3C0D4-ABF1-4AD8-9D95-B1D4ECA34C38}" type="sibTrans" cxnId="{4447A308-4D67-450E-891E-3247E6ED2420}">
      <dgm:prSet/>
      <dgm:spPr/>
      <dgm:t>
        <a:bodyPr/>
        <a:lstStyle/>
        <a:p>
          <a:pPr>
            <a:lnSpc>
              <a:spcPct val="100000"/>
            </a:lnSpc>
          </a:pPr>
          <a:endParaRPr lang="en-US" sz="1600">
            <a:latin typeface="Calibri" panose="020F0502020204030204" pitchFamily="34" charset="0"/>
            <a:cs typeface="Calibri" panose="020F0502020204030204" pitchFamily="34" charset="0"/>
          </a:endParaRPr>
        </a:p>
      </dgm:t>
    </dgm:pt>
    <dgm:pt modelId="{993B66E5-6091-4701-93B7-ECD13C6AE41B}">
      <dgm:prSet custT="1"/>
      <dgm:spPr/>
      <dgm:t>
        <a:bodyPr/>
        <a:lstStyle/>
        <a:p>
          <a:pPr>
            <a:lnSpc>
              <a:spcPct val="100000"/>
            </a:lnSpc>
          </a:pPr>
          <a:r>
            <a:rPr lang="en-GB" sz="1600" b="1">
              <a:latin typeface="Calibri" panose="020F0502020204030204" pitchFamily="34" charset="0"/>
              <a:cs typeface="Calibri" panose="020F0502020204030204" pitchFamily="34" charset="0"/>
            </a:rPr>
            <a:t>An</a:t>
          </a:r>
          <a:r>
            <a:rPr lang="en-GB" sz="1600">
              <a:latin typeface="Calibri" panose="020F0502020204030204" pitchFamily="34" charset="0"/>
              <a:cs typeface="Calibri" panose="020F0502020204030204" pitchFamily="34" charset="0"/>
            </a:rPr>
            <a:t> </a:t>
          </a:r>
          <a:r>
            <a:rPr lang="en-GB" sz="1600" b="1">
              <a:latin typeface="Calibri" panose="020F0502020204030204" pitchFamily="34" charset="0"/>
              <a:cs typeface="Calibri" panose="020F0502020204030204" pitchFamily="34" charset="0"/>
            </a:rPr>
            <a:t>opportunity to network</a:t>
          </a:r>
          <a:r>
            <a:rPr lang="en-GB" sz="1600">
              <a:latin typeface="Calibri" panose="020F0502020204030204" pitchFamily="34" charset="0"/>
              <a:cs typeface="Calibri" panose="020F0502020204030204" pitchFamily="34" charset="0"/>
            </a:rPr>
            <a:t> with innovative schools, headteachers, senior leaders and other teachers.</a:t>
          </a:r>
          <a:endParaRPr lang="en-US" sz="1600">
            <a:latin typeface="Calibri" panose="020F0502020204030204" pitchFamily="34" charset="0"/>
            <a:cs typeface="Calibri" panose="020F0502020204030204" pitchFamily="34" charset="0"/>
          </a:endParaRPr>
        </a:p>
      </dgm:t>
    </dgm:pt>
    <dgm:pt modelId="{DA13FCAC-F008-4EC0-B7D6-D2AEAD8A9DB2}" type="parTrans" cxnId="{7933CFE8-3DBE-41EC-959E-9CFECDBF59F5}">
      <dgm:prSet/>
      <dgm:spPr/>
      <dgm:t>
        <a:bodyPr/>
        <a:lstStyle/>
        <a:p>
          <a:endParaRPr lang="en-US" sz="1600">
            <a:latin typeface="Calibri" panose="020F0502020204030204" pitchFamily="34" charset="0"/>
            <a:cs typeface="Calibri" panose="020F0502020204030204" pitchFamily="34" charset="0"/>
          </a:endParaRPr>
        </a:p>
      </dgm:t>
    </dgm:pt>
    <dgm:pt modelId="{B8B68C7A-BAE4-49A1-A679-44CA5A6D3458}" type="sibTrans" cxnId="{7933CFE8-3DBE-41EC-959E-9CFECDBF59F5}">
      <dgm:prSet/>
      <dgm:spPr/>
      <dgm:t>
        <a:bodyPr/>
        <a:lstStyle/>
        <a:p>
          <a:pPr>
            <a:lnSpc>
              <a:spcPct val="100000"/>
            </a:lnSpc>
          </a:pPr>
          <a:endParaRPr lang="en-US" sz="1600">
            <a:latin typeface="Calibri" panose="020F0502020204030204" pitchFamily="34" charset="0"/>
            <a:cs typeface="Calibri" panose="020F0502020204030204" pitchFamily="34" charset="0"/>
          </a:endParaRPr>
        </a:p>
      </dgm:t>
    </dgm:pt>
    <dgm:pt modelId="{74019481-CED5-4F3D-9440-6DA2D1C92E4A}">
      <dgm:prSet custT="1"/>
      <dgm:spPr/>
      <dgm:t>
        <a:bodyPr/>
        <a:lstStyle/>
        <a:p>
          <a:pPr>
            <a:lnSpc>
              <a:spcPct val="100000"/>
            </a:lnSpc>
          </a:pPr>
          <a:r>
            <a:rPr lang="en-GB" sz="1600" b="1">
              <a:latin typeface="Calibri" panose="020F0502020204030204" pitchFamily="34" charset="0"/>
              <a:cs typeface="Calibri" panose="020F0502020204030204" pitchFamily="34" charset="0"/>
            </a:rPr>
            <a:t>Discover</a:t>
          </a:r>
          <a:r>
            <a:rPr lang="en-GB" sz="1600">
              <a:latin typeface="Calibri" panose="020F0502020204030204" pitchFamily="34" charset="0"/>
              <a:cs typeface="Calibri" panose="020F0502020204030204" pitchFamily="34" charset="0"/>
            </a:rPr>
            <a:t> and develop </a:t>
          </a:r>
          <a:r>
            <a:rPr lang="en-GB" sz="1600" b="1">
              <a:latin typeface="Calibri" panose="020F0502020204030204" pitchFamily="34" charset="0"/>
              <a:cs typeface="Calibri" panose="020F0502020204030204" pitchFamily="34" charset="0"/>
            </a:rPr>
            <a:t>useful</a:t>
          </a:r>
          <a:r>
            <a:rPr lang="en-GB" sz="1600">
              <a:latin typeface="Calibri" panose="020F0502020204030204" pitchFamily="34" charset="0"/>
              <a:cs typeface="Calibri" panose="020F0502020204030204" pitchFamily="34" charset="0"/>
            </a:rPr>
            <a:t> </a:t>
          </a:r>
          <a:r>
            <a:rPr lang="en-GB" sz="1600" b="1">
              <a:latin typeface="Calibri" panose="020F0502020204030204" pitchFamily="34" charset="0"/>
              <a:cs typeface="Calibri" panose="020F0502020204030204" pitchFamily="34" charset="0"/>
            </a:rPr>
            <a:t>resources</a:t>
          </a:r>
          <a:r>
            <a:rPr lang="en-GB" sz="1600">
              <a:latin typeface="Calibri" panose="020F0502020204030204" pitchFamily="34" charset="0"/>
              <a:cs typeface="Calibri" panose="020F0502020204030204" pitchFamily="34" charset="0"/>
            </a:rPr>
            <a:t> to support your classroom teaching and student outcomes.</a:t>
          </a:r>
          <a:endParaRPr lang="en-US" sz="1600">
            <a:latin typeface="Calibri" panose="020F0502020204030204" pitchFamily="34" charset="0"/>
            <a:cs typeface="Calibri" panose="020F0502020204030204" pitchFamily="34" charset="0"/>
          </a:endParaRPr>
        </a:p>
      </dgm:t>
    </dgm:pt>
    <dgm:pt modelId="{3DA16F40-48C0-4887-9B88-9FFBE008BB6E}" type="parTrans" cxnId="{8171292A-39E9-4C6F-A66D-199B340066EC}">
      <dgm:prSet/>
      <dgm:spPr/>
      <dgm:t>
        <a:bodyPr/>
        <a:lstStyle/>
        <a:p>
          <a:endParaRPr lang="en-US" sz="1600">
            <a:latin typeface="Calibri" panose="020F0502020204030204" pitchFamily="34" charset="0"/>
            <a:cs typeface="Calibri" panose="020F0502020204030204" pitchFamily="34" charset="0"/>
          </a:endParaRPr>
        </a:p>
      </dgm:t>
    </dgm:pt>
    <dgm:pt modelId="{26213BD9-64C5-47EF-9049-4EB6B97FF75F}" type="sibTrans" cxnId="{8171292A-39E9-4C6F-A66D-199B340066EC}">
      <dgm:prSet/>
      <dgm:spPr/>
      <dgm:t>
        <a:bodyPr/>
        <a:lstStyle/>
        <a:p>
          <a:pPr>
            <a:lnSpc>
              <a:spcPct val="100000"/>
            </a:lnSpc>
          </a:pPr>
          <a:endParaRPr lang="en-US" sz="1600">
            <a:latin typeface="Calibri" panose="020F0502020204030204" pitchFamily="34" charset="0"/>
            <a:cs typeface="Calibri" panose="020F0502020204030204" pitchFamily="34" charset="0"/>
          </a:endParaRPr>
        </a:p>
      </dgm:t>
    </dgm:pt>
    <dgm:pt modelId="{AC4F394A-A778-4030-865F-6EB1C782E721}">
      <dgm:prSet custT="1"/>
      <dgm:spPr/>
      <dgm:t>
        <a:bodyPr/>
        <a:lstStyle/>
        <a:p>
          <a:pPr>
            <a:lnSpc>
              <a:spcPct val="100000"/>
            </a:lnSpc>
          </a:pPr>
          <a:r>
            <a:rPr lang="en-GB" sz="1600" b="1">
              <a:latin typeface="Calibri" panose="020F0502020204030204" pitchFamily="34" charset="0"/>
              <a:cs typeface="Calibri" panose="020F0502020204030204" pitchFamily="34" charset="0"/>
            </a:rPr>
            <a:t>Explore New and inspiring ideas </a:t>
          </a:r>
          <a:r>
            <a:rPr lang="en-GB" sz="1600">
              <a:latin typeface="Calibri" panose="020F0502020204030204" pitchFamily="34" charset="0"/>
              <a:cs typeface="Calibri" panose="020F0502020204030204" pitchFamily="34" charset="0"/>
            </a:rPr>
            <a:t>to immediately put into practice at your schools.</a:t>
          </a:r>
          <a:endParaRPr lang="en-US" sz="1600">
            <a:latin typeface="Calibri" panose="020F0502020204030204" pitchFamily="34" charset="0"/>
            <a:cs typeface="Calibri" panose="020F0502020204030204" pitchFamily="34" charset="0"/>
          </a:endParaRPr>
        </a:p>
      </dgm:t>
    </dgm:pt>
    <dgm:pt modelId="{AAD70036-FBF2-468D-80B3-3AC8E6A5E6C3}" type="parTrans" cxnId="{250A9863-7FD9-4D45-B729-CE792480C634}">
      <dgm:prSet/>
      <dgm:spPr/>
      <dgm:t>
        <a:bodyPr/>
        <a:lstStyle/>
        <a:p>
          <a:endParaRPr lang="en-US" sz="1600">
            <a:latin typeface="Calibri" panose="020F0502020204030204" pitchFamily="34" charset="0"/>
            <a:cs typeface="Calibri" panose="020F0502020204030204" pitchFamily="34" charset="0"/>
          </a:endParaRPr>
        </a:p>
      </dgm:t>
    </dgm:pt>
    <dgm:pt modelId="{B58541E5-8C73-45C6-B201-15DE73E34F40}" type="sibTrans" cxnId="{250A9863-7FD9-4D45-B729-CE792480C634}">
      <dgm:prSet/>
      <dgm:spPr/>
      <dgm:t>
        <a:bodyPr/>
        <a:lstStyle/>
        <a:p>
          <a:endParaRPr lang="en-US" sz="1600">
            <a:latin typeface="Calibri" panose="020F0502020204030204" pitchFamily="34" charset="0"/>
            <a:cs typeface="Calibri" panose="020F0502020204030204" pitchFamily="34" charset="0"/>
          </a:endParaRPr>
        </a:p>
      </dgm:t>
    </dgm:pt>
    <dgm:pt modelId="{C40C3638-67B0-4F5A-A6AD-BBC78F0411D1}" type="pres">
      <dgm:prSet presAssocID="{6AD2EEEC-3FA3-4CCC-9F36-50D4EC665167}" presName="root" presStyleCnt="0">
        <dgm:presLayoutVars>
          <dgm:dir/>
          <dgm:resizeHandles val="exact"/>
        </dgm:presLayoutVars>
      </dgm:prSet>
      <dgm:spPr/>
    </dgm:pt>
    <dgm:pt modelId="{A528EB88-C4E2-41C1-BCC0-9453F14E2E54}" type="pres">
      <dgm:prSet presAssocID="{6AD2EEEC-3FA3-4CCC-9F36-50D4EC665167}" presName="container" presStyleCnt="0">
        <dgm:presLayoutVars>
          <dgm:dir/>
          <dgm:resizeHandles val="exact"/>
        </dgm:presLayoutVars>
      </dgm:prSet>
      <dgm:spPr/>
    </dgm:pt>
    <dgm:pt modelId="{2CFB03BB-653A-45AE-ADB5-F9CB62E8989D}" type="pres">
      <dgm:prSet presAssocID="{7E04DA12-5BFC-4250-847A-719FF15A3DDE}" presName="compNode" presStyleCnt="0"/>
      <dgm:spPr/>
    </dgm:pt>
    <dgm:pt modelId="{8EBBF32E-163B-40E9-A036-42D9F15B1CB0}" type="pres">
      <dgm:prSet presAssocID="{7E04DA12-5BFC-4250-847A-719FF15A3DDE}" presName="iconBgRect" presStyleLbl="bgShp" presStyleIdx="0" presStyleCnt="5"/>
      <dgm:spPr/>
    </dgm:pt>
    <dgm:pt modelId="{9369138F-3017-419F-97B5-4020C886B235}" type="pres">
      <dgm:prSet presAssocID="{7E04DA12-5BFC-4250-847A-719FF15A3DD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497891F9-C257-498D-98CF-3D8A14AACE85}" type="pres">
      <dgm:prSet presAssocID="{7E04DA12-5BFC-4250-847A-719FF15A3DDE}" presName="spaceRect" presStyleCnt="0"/>
      <dgm:spPr/>
    </dgm:pt>
    <dgm:pt modelId="{F4379CB1-9C0D-41B0-8D65-5C9DBB4826B4}" type="pres">
      <dgm:prSet presAssocID="{7E04DA12-5BFC-4250-847A-719FF15A3DDE}" presName="textRect" presStyleLbl="revTx" presStyleIdx="0" presStyleCnt="5">
        <dgm:presLayoutVars>
          <dgm:chMax val="1"/>
          <dgm:chPref val="1"/>
        </dgm:presLayoutVars>
      </dgm:prSet>
      <dgm:spPr/>
    </dgm:pt>
    <dgm:pt modelId="{BA085177-51F7-4A65-AEE0-C06A460B1A1D}" type="pres">
      <dgm:prSet presAssocID="{0A044EDA-B292-4A3D-A34F-57CC3987B051}" presName="sibTrans" presStyleLbl="sibTrans2D1" presStyleIdx="0" presStyleCnt="0"/>
      <dgm:spPr/>
    </dgm:pt>
    <dgm:pt modelId="{863CBB23-1F8F-4E58-B1C9-8CBA8F44275D}" type="pres">
      <dgm:prSet presAssocID="{B4E11E99-C6DB-4C3A-839E-647A5B2F2445}" presName="compNode" presStyleCnt="0"/>
      <dgm:spPr/>
    </dgm:pt>
    <dgm:pt modelId="{C73A5C77-DBF6-492B-9B7B-5670A77BF47E}" type="pres">
      <dgm:prSet presAssocID="{B4E11E99-C6DB-4C3A-839E-647A5B2F2445}" presName="iconBgRect" presStyleLbl="bgShp" presStyleIdx="1" presStyleCnt="5"/>
      <dgm:spPr/>
    </dgm:pt>
    <dgm:pt modelId="{9CCCAE30-2CE4-4CEF-9278-E9136CDDE310}" type="pres">
      <dgm:prSet presAssocID="{B4E11E99-C6DB-4C3A-839E-647A5B2F2445}"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 Bulb and Gear"/>
        </a:ext>
      </dgm:extLst>
    </dgm:pt>
    <dgm:pt modelId="{FEBAD304-027F-4EFC-97EE-79595D673E5C}" type="pres">
      <dgm:prSet presAssocID="{B4E11E99-C6DB-4C3A-839E-647A5B2F2445}" presName="spaceRect" presStyleCnt="0"/>
      <dgm:spPr/>
    </dgm:pt>
    <dgm:pt modelId="{D39DB02A-2BC7-4501-9FF2-B0D1ABE2320B}" type="pres">
      <dgm:prSet presAssocID="{B4E11E99-C6DB-4C3A-839E-647A5B2F2445}" presName="textRect" presStyleLbl="revTx" presStyleIdx="1" presStyleCnt="5">
        <dgm:presLayoutVars>
          <dgm:chMax val="1"/>
          <dgm:chPref val="1"/>
        </dgm:presLayoutVars>
      </dgm:prSet>
      <dgm:spPr/>
    </dgm:pt>
    <dgm:pt modelId="{0A70B57F-8E64-4704-A23B-B960ED2D219B}" type="pres">
      <dgm:prSet presAssocID="{F9D3C0D4-ABF1-4AD8-9D95-B1D4ECA34C38}" presName="sibTrans" presStyleLbl="sibTrans2D1" presStyleIdx="0" presStyleCnt="0"/>
      <dgm:spPr/>
    </dgm:pt>
    <dgm:pt modelId="{FE25DC49-BCA9-45AC-8DE4-ED325F3D61FF}" type="pres">
      <dgm:prSet presAssocID="{993B66E5-6091-4701-93B7-ECD13C6AE41B}" presName="compNode" presStyleCnt="0"/>
      <dgm:spPr/>
    </dgm:pt>
    <dgm:pt modelId="{126F8642-346F-4159-9B0E-2DEDF822F0CB}" type="pres">
      <dgm:prSet presAssocID="{993B66E5-6091-4701-93B7-ECD13C6AE41B}" presName="iconBgRect" presStyleLbl="bgShp" presStyleIdx="2" presStyleCnt="5"/>
      <dgm:spPr/>
    </dgm:pt>
    <dgm:pt modelId="{39763F01-C33E-4396-B811-718D1BBB4443}" type="pres">
      <dgm:prSet presAssocID="{993B66E5-6091-4701-93B7-ECD13C6AE41B}"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ghtbulb"/>
        </a:ext>
      </dgm:extLst>
    </dgm:pt>
    <dgm:pt modelId="{3416CF7A-860B-40AB-9E93-59585ADC5A4C}" type="pres">
      <dgm:prSet presAssocID="{993B66E5-6091-4701-93B7-ECD13C6AE41B}" presName="spaceRect" presStyleCnt="0"/>
      <dgm:spPr/>
    </dgm:pt>
    <dgm:pt modelId="{0A4A5C24-0555-4D77-87EF-197D47AB5977}" type="pres">
      <dgm:prSet presAssocID="{993B66E5-6091-4701-93B7-ECD13C6AE41B}" presName="textRect" presStyleLbl="revTx" presStyleIdx="2" presStyleCnt="5">
        <dgm:presLayoutVars>
          <dgm:chMax val="1"/>
          <dgm:chPref val="1"/>
        </dgm:presLayoutVars>
      </dgm:prSet>
      <dgm:spPr/>
    </dgm:pt>
    <dgm:pt modelId="{DBA19B48-3A87-40EA-9717-73B29A5F16BB}" type="pres">
      <dgm:prSet presAssocID="{B8B68C7A-BAE4-49A1-A679-44CA5A6D3458}" presName="sibTrans" presStyleLbl="sibTrans2D1" presStyleIdx="0" presStyleCnt="0"/>
      <dgm:spPr/>
    </dgm:pt>
    <dgm:pt modelId="{4F1F449E-741A-4822-BC5A-69B667C7F0C0}" type="pres">
      <dgm:prSet presAssocID="{74019481-CED5-4F3D-9440-6DA2D1C92E4A}" presName="compNode" presStyleCnt="0"/>
      <dgm:spPr/>
    </dgm:pt>
    <dgm:pt modelId="{853E9BA7-8296-4449-BB87-18AB2107D96B}" type="pres">
      <dgm:prSet presAssocID="{74019481-CED5-4F3D-9440-6DA2D1C92E4A}" presName="iconBgRect" presStyleLbl="bgShp" presStyleIdx="3" presStyleCnt="5"/>
      <dgm:spPr/>
    </dgm:pt>
    <dgm:pt modelId="{C1046CC7-119D-48BB-B551-BFC0C06A2E50}" type="pres">
      <dgm:prSet presAssocID="{74019481-CED5-4F3D-9440-6DA2D1C92E4A}"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lassroom"/>
        </a:ext>
      </dgm:extLst>
    </dgm:pt>
    <dgm:pt modelId="{E50D44F5-50AE-48E2-BC9E-A652B065223D}" type="pres">
      <dgm:prSet presAssocID="{74019481-CED5-4F3D-9440-6DA2D1C92E4A}" presName="spaceRect" presStyleCnt="0"/>
      <dgm:spPr/>
    </dgm:pt>
    <dgm:pt modelId="{C6FD906D-9DDD-40BC-90A0-8E51340E347E}" type="pres">
      <dgm:prSet presAssocID="{74019481-CED5-4F3D-9440-6DA2D1C92E4A}" presName="textRect" presStyleLbl="revTx" presStyleIdx="3" presStyleCnt="5">
        <dgm:presLayoutVars>
          <dgm:chMax val="1"/>
          <dgm:chPref val="1"/>
        </dgm:presLayoutVars>
      </dgm:prSet>
      <dgm:spPr/>
    </dgm:pt>
    <dgm:pt modelId="{702F3C38-5A73-4612-B43E-601B77073F71}" type="pres">
      <dgm:prSet presAssocID="{26213BD9-64C5-47EF-9049-4EB6B97FF75F}" presName="sibTrans" presStyleLbl="sibTrans2D1" presStyleIdx="0" presStyleCnt="0"/>
      <dgm:spPr/>
    </dgm:pt>
    <dgm:pt modelId="{46826E08-794C-4D60-AFE2-7C6C4FAED97B}" type="pres">
      <dgm:prSet presAssocID="{AC4F394A-A778-4030-865F-6EB1C782E721}" presName="compNode" presStyleCnt="0"/>
      <dgm:spPr/>
    </dgm:pt>
    <dgm:pt modelId="{7B042D51-853D-4258-9B12-29A54F6EF695}" type="pres">
      <dgm:prSet presAssocID="{AC4F394A-A778-4030-865F-6EB1C782E721}" presName="iconBgRect" presStyleLbl="bgShp" presStyleIdx="4" presStyleCnt="5"/>
      <dgm:spPr/>
    </dgm:pt>
    <dgm:pt modelId="{364C453A-ABC8-47F9-9E16-7B5F2CE23559}" type="pres">
      <dgm:prSet presAssocID="{AC4F394A-A778-4030-865F-6EB1C782E721}"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roup Brainstorm"/>
        </a:ext>
      </dgm:extLst>
    </dgm:pt>
    <dgm:pt modelId="{329B8461-E16D-4CFE-8D5F-74A96DD3646F}" type="pres">
      <dgm:prSet presAssocID="{AC4F394A-A778-4030-865F-6EB1C782E721}" presName="spaceRect" presStyleCnt="0"/>
      <dgm:spPr/>
    </dgm:pt>
    <dgm:pt modelId="{F17D2644-EFD1-408F-B0FE-D5246CF401E7}" type="pres">
      <dgm:prSet presAssocID="{AC4F394A-A778-4030-865F-6EB1C782E721}" presName="textRect" presStyleLbl="revTx" presStyleIdx="4" presStyleCnt="5">
        <dgm:presLayoutVars>
          <dgm:chMax val="1"/>
          <dgm:chPref val="1"/>
        </dgm:presLayoutVars>
      </dgm:prSet>
      <dgm:spPr/>
    </dgm:pt>
  </dgm:ptLst>
  <dgm:cxnLst>
    <dgm:cxn modelId="{4447A308-4D67-450E-891E-3247E6ED2420}" srcId="{6AD2EEEC-3FA3-4CCC-9F36-50D4EC665167}" destId="{B4E11E99-C6DB-4C3A-839E-647A5B2F2445}" srcOrd="1" destOrd="0" parTransId="{61C48687-90C4-4B91-A8F8-BB6C85DD96DE}" sibTransId="{F9D3C0D4-ABF1-4AD8-9D95-B1D4ECA34C38}"/>
    <dgm:cxn modelId="{EBDA6B20-C3E6-44D2-A0D9-A0C671F53B1F}" type="presOf" srcId="{6AD2EEEC-3FA3-4CCC-9F36-50D4EC665167}" destId="{C40C3638-67B0-4F5A-A6AD-BBC78F0411D1}" srcOrd="0" destOrd="0" presId="urn:microsoft.com/office/officeart/2018/2/layout/IconCircleList"/>
    <dgm:cxn modelId="{8171292A-39E9-4C6F-A66D-199B340066EC}" srcId="{6AD2EEEC-3FA3-4CCC-9F36-50D4EC665167}" destId="{74019481-CED5-4F3D-9440-6DA2D1C92E4A}" srcOrd="3" destOrd="0" parTransId="{3DA16F40-48C0-4887-9B88-9FFBE008BB6E}" sibTransId="{26213BD9-64C5-47EF-9049-4EB6B97FF75F}"/>
    <dgm:cxn modelId="{2F2CED2D-96C7-48D2-A004-36990C368253}" type="presOf" srcId="{B8B68C7A-BAE4-49A1-A679-44CA5A6D3458}" destId="{DBA19B48-3A87-40EA-9717-73B29A5F16BB}" srcOrd="0" destOrd="0" presId="urn:microsoft.com/office/officeart/2018/2/layout/IconCircleList"/>
    <dgm:cxn modelId="{1596E75B-A0BF-4465-8426-A5ED12CAE6FF}" type="presOf" srcId="{B4E11E99-C6DB-4C3A-839E-647A5B2F2445}" destId="{D39DB02A-2BC7-4501-9FF2-B0D1ABE2320B}" srcOrd="0" destOrd="0" presId="urn:microsoft.com/office/officeart/2018/2/layout/IconCircleList"/>
    <dgm:cxn modelId="{250A9863-7FD9-4D45-B729-CE792480C634}" srcId="{6AD2EEEC-3FA3-4CCC-9F36-50D4EC665167}" destId="{AC4F394A-A778-4030-865F-6EB1C782E721}" srcOrd="4" destOrd="0" parTransId="{AAD70036-FBF2-468D-80B3-3AC8E6A5E6C3}" sibTransId="{B58541E5-8C73-45C6-B201-15DE73E34F40}"/>
    <dgm:cxn modelId="{FD7C0167-9752-47C2-A047-70C5AFAD514C}" srcId="{6AD2EEEC-3FA3-4CCC-9F36-50D4EC665167}" destId="{7E04DA12-5BFC-4250-847A-719FF15A3DDE}" srcOrd="0" destOrd="0" parTransId="{0088BC46-4BFF-412B-9E80-0951FCA72898}" sibTransId="{0A044EDA-B292-4A3D-A34F-57CC3987B051}"/>
    <dgm:cxn modelId="{1F655A6C-AD11-46D5-992A-C590DCB58061}" type="presOf" srcId="{AC4F394A-A778-4030-865F-6EB1C782E721}" destId="{F17D2644-EFD1-408F-B0FE-D5246CF401E7}" srcOrd="0" destOrd="0" presId="urn:microsoft.com/office/officeart/2018/2/layout/IconCircleList"/>
    <dgm:cxn modelId="{BB8C0F7F-0918-4B52-AF38-2E667F51E911}" type="presOf" srcId="{0A044EDA-B292-4A3D-A34F-57CC3987B051}" destId="{BA085177-51F7-4A65-AEE0-C06A460B1A1D}" srcOrd="0" destOrd="0" presId="urn:microsoft.com/office/officeart/2018/2/layout/IconCircleList"/>
    <dgm:cxn modelId="{82AB3FC0-A4E7-46D8-9496-98300E78BBE7}" type="presOf" srcId="{26213BD9-64C5-47EF-9049-4EB6B97FF75F}" destId="{702F3C38-5A73-4612-B43E-601B77073F71}" srcOrd="0" destOrd="0" presId="urn:microsoft.com/office/officeart/2018/2/layout/IconCircleList"/>
    <dgm:cxn modelId="{824871CB-850C-45D5-B89B-828BFCFF082D}" type="presOf" srcId="{F9D3C0D4-ABF1-4AD8-9D95-B1D4ECA34C38}" destId="{0A70B57F-8E64-4704-A23B-B960ED2D219B}" srcOrd="0" destOrd="0" presId="urn:microsoft.com/office/officeart/2018/2/layout/IconCircleList"/>
    <dgm:cxn modelId="{E3246CD9-59EA-41B5-92EF-48DC34B6B120}" type="presOf" srcId="{7E04DA12-5BFC-4250-847A-719FF15A3DDE}" destId="{F4379CB1-9C0D-41B0-8D65-5C9DBB4826B4}" srcOrd="0" destOrd="0" presId="urn:microsoft.com/office/officeart/2018/2/layout/IconCircleList"/>
    <dgm:cxn modelId="{7933CFE8-3DBE-41EC-959E-9CFECDBF59F5}" srcId="{6AD2EEEC-3FA3-4CCC-9F36-50D4EC665167}" destId="{993B66E5-6091-4701-93B7-ECD13C6AE41B}" srcOrd="2" destOrd="0" parTransId="{DA13FCAC-F008-4EC0-B7D6-D2AEAD8A9DB2}" sibTransId="{B8B68C7A-BAE4-49A1-A679-44CA5A6D3458}"/>
    <dgm:cxn modelId="{DF27B7FA-AD07-4E27-8E30-8196605CB305}" type="presOf" srcId="{74019481-CED5-4F3D-9440-6DA2D1C92E4A}" destId="{C6FD906D-9DDD-40BC-90A0-8E51340E347E}" srcOrd="0" destOrd="0" presId="urn:microsoft.com/office/officeart/2018/2/layout/IconCircleList"/>
    <dgm:cxn modelId="{03EE27FF-4FC5-4984-9A37-F7F38794E0FB}" type="presOf" srcId="{993B66E5-6091-4701-93B7-ECD13C6AE41B}" destId="{0A4A5C24-0555-4D77-87EF-197D47AB5977}" srcOrd="0" destOrd="0" presId="urn:microsoft.com/office/officeart/2018/2/layout/IconCircleList"/>
    <dgm:cxn modelId="{854C87FE-7E09-407E-8816-A851FA9AA331}" type="presParOf" srcId="{C40C3638-67B0-4F5A-A6AD-BBC78F0411D1}" destId="{A528EB88-C4E2-41C1-BCC0-9453F14E2E54}" srcOrd="0" destOrd="0" presId="urn:microsoft.com/office/officeart/2018/2/layout/IconCircleList"/>
    <dgm:cxn modelId="{2910969A-0809-4BC8-8474-EA847478A308}" type="presParOf" srcId="{A528EB88-C4E2-41C1-BCC0-9453F14E2E54}" destId="{2CFB03BB-653A-45AE-ADB5-F9CB62E8989D}" srcOrd="0" destOrd="0" presId="urn:microsoft.com/office/officeart/2018/2/layout/IconCircleList"/>
    <dgm:cxn modelId="{1FF71AD3-08EB-4D91-87DE-B2A400ACA9B9}" type="presParOf" srcId="{2CFB03BB-653A-45AE-ADB5-F9CB62E8989D}" destId="{8EBBF32E-163B-40E9-A036-42D9F15B1CB0}" srcOrd="0" destOrd="0" presId="urn:microsoft.com/office/officeart/2018/2/layout/IconCircleList"/>
    <dgm:cxn modelId="{0216F342-67DB-4376-8872-F9029C7CAF23}" type="presParOf" srcId="{2CFB03BB-653A-45AE-ADB5-F9CB62E8989D}" destId="{9369138F-3017-419F-97B5-4020C886B235}" srcOrd="1" destOrd="0" presId="urn:microsoft.com/office/officeart/2018/2/layout/IconCircleList"/>
    <dgm:cxn modelId="{498DD665-B443-4070-9C74-D845B2D54D39}" type="presParOf" srcId="{2CFB03BB-653A-45AE-ADB5-F9CB62E8989D}" destId="{497891F9-C257-498D-98CF-3D8A14AACE85}" srcOrd="2" destOrd="0" presId="urn:microsoft.com/office/officeart/2018/2/layout/IconCircleList"/>
    <dgm:cxn modelId="{5770B985-AB04-422C-A6AA-EC41E12F4F09}" type="presParOf" srcId="{2CFB03BB-653A-45AE-ADB5-F9CB62E8989D}" destId="{F4379CB1-9C0D-41B0-8D65-5C9DBB4826B4}" srcOrd="3" destOrd="0" presId="urn:microsoft.com/office/officeart/2018/2/layout/IconCircleList"/>
    <dgm:cxn modelId="{A435D36C-8B73-44B7-911E-6A266C6B71FC}" type="presParOf" srcId="{A528EB88-C4E2-41C1-BCC0-9453F14E2E54}" destId="{BA085177-51F7-4A65-AEE0-C06A460B1A1D}" srcOrd="1" destOrd="0" presId="urn:microsoft.com/office/officeart/2018/2/layout/IconCircleList"/>
    <dgm:cxn modelId="{7D50C672-D0CA-4AB8-BDE2-71DEC8DE3247}" type="presParOf" srcId="{A528EB88-C4E2-41C1-BCC0-9453F14E2E54}" destId="{863CBB23-1F8F-4E58-B1C9-8CBA8F44275D}" srcOrd="2" destOrd="0" presId="urn:microsoft.com/office/officeart/2018/2/layout/IconCircleList"/>
    <dgm:cxn modelId="{AF0F0A52-F779-453B-86BE-0C0CFEA30699}" type="presParOf" srcId="{863CBB23-1F8F-4E58-B1C9-8CBA8F44275D}" destId="{C73A5C77-DBF6-492B-9B7B-5670A77BF47E}" srcOrd="0" destOrd="0" presId="urn:microsoft.com/office/officeart/2018/2/layout/IconCircleList"/>
    <dgm:cxn modelId="{EE2BE228-2E61-43F8-B59D-6D8C32C07CC9}" type="presParOf" srcId="{863CBB23-1F8F-4E58-B1C9-8CBA8F44275D}" destId="{9CCCAE30-2CE4-4CEF-9278-E9136CDDE310}" srcOrd="1" destOrd="0" presId="urn:microsoft.com/office/officeart/2018/2/layout/IconCircleList"/>
    <dgm:cxn modelId="{D45E0482-69B0-4D37-B847-33446B006864}" type="presParOf" srcId="{863CBB23-1F8F-4E58-B1C9-8CBA8F44275D}" destId="{FEBAD304-027F-4EFC-97EE-79595D673E5C}" srcOrd="2" destOrd="0" presId="urn:microsoft.com/office/officeart/2018/2/layout/IconCircleList"/>
    <dgm:cxn modelId="{D96C852F-150A-4081-BDAE-704F3D00AC35}" type="presParOf" srcId="{863CBB23-1F8F-4E58-B1C9-8CBA8F44275D}" destId="{D39DB02A-2BC7-4501-9FF2-B0D1ABE2320B}" srcOrd="3" destOrd="0" presId="urn:microsoft.com/office/officeart/2018/2/layout/IconCircleList"/>
    <dgm:cxn modelId="{9765CFB9-1257-4060-BF6C-E5FB4238E12B}" type="presParOf" srcId="{A528EB88-C4E2-41C1-BCC0-9453F14E2E54}" destId="{0A70B57F-8E64-4704-A23B-B960ED2D219B}" srcOrd="3" destOrd="0" presId="urn:microsoft.com/office/officeart/2018/2/layout/IconCircleList"/>
    <dgm:cxn modelId="{D30A2D99-594A-4B86-A0AE-5091D3BA17C8}" type="presParOf" srcId="{A528EB88-C4E2-41C1-BCC0-9453F14E2E54}" destId="{FE25DC49-BCA9-45AC-8DE4-ED325F3D61FF}" srcOrd="4" destOrd="0" presId="urn:microsoft.com/office/officeart/2018/2/layout/IconCircleList"/>
    <dgm:cxn modelId="{2E426EAA-41EE-4B3B-82E1-1096E18851C9}" type="presParOf" srcId="{FE25DC49-BCA9-45AC-8DE4-ED325F3D61FF}" destId="{126F8642-346F-4159-9B0E-2DEDF822F0CB}" srcOrd="0" destOrd="0" presId="urn:microsoft.com/office/officeart/2018/2/layout/IconCircleList"/>
    <dgm:cxn modelId="{19B5C7AB-415F-438E-9834-BCB2B741070D}" type="presParOf" srcId="{FE25DC49-BCA9-45AC-8DE4-ED325F3D61FF}" destId="{39763F01-C33E-4396-B811-718D1BBB4443}" srcOrd="1" destOrd="0" presId="urn:microsoft.com/office/officeart/2018/2/layout/IconCircleList"/>
    <dgm:cxn modelId="{84DBBFD9-07E7-4FD7-8757-739ABA22AD22}" type="presParOf" srcId="{FE25DC49-BCA9-45AC-8DE4-ED325F3D61FF}" destId="{3416CF7A-860B-40AB-9E93-59585ADC5A4C}" srcOrd="2" destOrd="0" presId="urn:microsoft.com/office/officeart/2018/2/layout/IconCircleList"/>
    <dgm:cxn modelId="{358151D0-71AC-450F-8689-31F9BD2B697F}" type="presParOf" srcId="{FE25DC49-BCA9-45AC-8DE4-ED325F3D61FF}" destId="{0A4A5C24-0555-4D77-87EF-197D47AB5977}" srcOrd="3" destOrd="0" presId="urn:microsoft.com/office/officeart/2018/2/layout/IconCircleList"/>
    <dgm:cxn modelId="{3BB03C9D-F4C4-4196-AAB1-D49E0D1DC8FF}" type="presParOf" srcId="{A528EB88-C4E2-41C1-BCC0-9453F14E2E54}" destId="{DBA19B48-3A87-40EA-9717-73B29A5F16BB}" srcOrd="5" destOrd="0" presId="urn:microsoft.com/office/officeart/2018/2/layout/IconCircleList"/>
    <dgm:cxn modelId="{47D2B17C-8FFD-4C87-B6A6-562E904434F2}" type="presParOf" srcId="{A528EB88-C4E2-41C1-BCC0-9453F14E2E54}" destId="{4F1F449E-741A-4822-BC5A-69B667C7F0C0}" srcOrd="6" destOrd="0" presId="urn:microsoft.com/office/officeart/2018/2/layout/IconCircleList"/>
    <dgm:cxn modelId="{64341463-65F9-44EE-8E97-04D7E1512C39}" type="presParOf" srcId="{4F1F449E-741A-4822-BC5A-69B667C7F0C0}" destId="{853E9BA7-8296-4449-BB87-18AB2107D96B}" srcOrd="0" destOrd="0" presId="urn:microsoft.com/office/officeart/2018/2/layout/IconCircleList"/>
    <dgm:cxn modelId="{2DB18B89-0EFD-47AF-A00C-CB06D22FF6C1}" type="presParOf" srcId="{4F1F449E-741A-4822-BC5A-69B667C7F0C0}" destId="{C1046CC7-119D-48BB-B551-BFC0C06A2E50}" srcOrd="1" destOrd="0" presId="urn:microsoft.com/office/officeart/2018/2/layout/IconCircleList"/>
    <dgm:cxn modelId="{1357BA62-A51C-4CCD-98BE-A21958E0C62F}" type="presParOf" srcId="{4F1F449E-741A-4822-BC5A-69B667C7F0C0}" destId="{E50D44F5-50AE-48E2-BC9E-A652B065223D}" srcOrd="2" destOrd="0" presId="urn:microsoft.com/office/officeart/2018/2/layout/IconCircleList"/>
    <dgm:cxn modelId="{471C803D-0178-4AB4-91E1-ECE3F1105465}" type="presParOf" srcId="{4F1F449E-741A-4822-BC5A-69B667C7F0C0}" destId="{C6FD906D-9DDD-40BC-90A0-8E51340E347E}" srcOrd="3" destOrd="0" presId="urn:microsoft.com/office/officeart/2018/2/layout/IconCircleList"/>
    <dgm:cxn modelId="{811899DE-7E3D-426F-B9A1-BACB5E4C58BA}" type="presParOf" srcId="{A528EB88-C4E2-41C1-BCC0-9453F14E2E54}" destId="{702F3C38-5A73-4612-B43E-601B77073F71}" srcOrd="7" destOrd="0" presId="urn:microsoft.com/office/officeart/2018/2/layout/IconCircleList"/>
    <dgm:cxn modelId="{FA4BFBD2-19B6-416C-B25F-1B6441B46E0C}" type="presParOf" srcId="{A528EB88-C4E2-41C1-BCC0-9453F14E2E54}" destId="{46826E08-794C-4D60-AFE2-7C6C4FAED97B}" srcOrd="8" destOrd="0" presId="urn:microsoft.com/office/officeart/2018/2/layout/IconCircleList"/>
    <dgm:cxn modelId="{90285164-76DE-41D9-8B24-A344E5AD7AC0}" type="presParOf" srcId="{46826E08-794C-4D60-AFE2-7C6C4FAED97B}" destId="{7B042D51-853D-4258-9B12-29A54F6EF695}" srcOrd="0" destOrd="0" presId="urn:microsoft.com/office/officeart/2018/2/layout/IconCircleList"/>
    <dgm:cxn modelId="{6B808C05-0932-4500-88D3-32842AB0A5D4}" type="presParOf" srcId="{46826E08-794C-4D60-AFE2-7C6C4FAED97B}" destId="{364C453A-ABC8-47F9-9E16-7B5F2CE23559}" srcOrd="1" destOrd="0" presId="urn:microsoft.com/office/officeart/2018/2/layout/IconCircleList"/>
    <dgm:cxn modelId="{64EEE297-5BA2-4AFE-B7DF-38D8B201B493}" type="presParOf" srcId="{46826E08-794C-4D60-AFE2-7C6C4FAED97B}" destId="{329B8461-E16D-4CFE-8D5F-74A96DD3646F}" srcOrd="2" destOrd="0" presId="urn:microsoft.com/office/officeart/2018/2/layout/IconCircleList"/>
    <dgm:cxn modelId="{48B12328-F741-4811-9ADE-E82B0B7FBB42}" type="presParOf" srcId="{46826E08-794C-4D60-AFE2-7C6C4FAED97B}" destId="{F17D2644-EFD1-408F-B0FE-D5246CF401E7}"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2F2678-6830-4B4A-9D73-AB8AC54BAB34}" type="doc">
      <dgm:prSet loTypeId="urn:microsoft.com/office/officeart/2016/7/layout/RepeatingBendingProcessNew" loCatId="process" qsTypeId="urn:microsoft.com/office/officeart/2005/8/quickstyle/simple3" qsCatId="simple" csTypeId="urn:microsoft.com/office/officeart/2005/8/colors/accent3_1" csCatId="accent3" phldr="1"/>
      <dgm:spPr/>
      <dgm:t>
        <a:bodyPr/>
        <a:lstStyle/>
        <a:p>
          <a:endParaRPr lang="en-US"/>
        </a:p>
      </dgm:t>
    </dgm:pt>
    <dgm:pt modelId="{45BB4EFF-6E65-4122-81AC-E1861A3F5289}">
      <dgm:prSet/>
      <dgm:spPr/>
      <dgm:t>
        <a:bodyPr/>
        <a:lstStyle/>
        <a:p>
          <a:r>
            <a:rPr lang="en-GB" dirty="0">
              <a:latin typeface="Calibri" panose="020F0502020204030204" pitchFamily="34" charset="0"/>
              <a:cs typeface="Calibri" panose="020F0502020204030204" pitchFamily="34" charset="0"/>
            </a:rPr>
            <a:t>Choose from 3 levels of service</a:t>
          </a:r>
        </a:p>
        <a:p>
          <a:r>
            <a:rPr lang="en-GB" b="1" dirty="0">
              <a:latin typeface="Calibri" panose="020F0502020204030204" pitchFamily="34" charset="0"/>
              <a:cs typeface="Calibri" panose="020F0502020204030204" pitchFamily="34" charset="0"/>
            </a:rPr>
            <a:t>Bronze, Silver and Gold</a:t>
          </a:r>
          <a:endParaRPr lang="en-US" b="1" dirty="0">
            <a:latin typeface="Calibri" panose="020F0502020204030204" pitchFamily="34" charset="0"/>
            <a:cs typeface="Calibri" panose="020F0502020204030204" pitchFamily="34" charset="0"/>
          </a:endParaRPr>
        </a:p>
      </dgm:t>
    </dgm:pt>
    <dgm:pt modelId="{0616FC61-A77E-47A6-9D7E-8525BC508E33}" type="parTrans" cxnId="{DD880348-5753-469C-AFEC-A49374DC63AC}">
      <dgm:prSet/>
      <dgm:spPr/>
      <dgm:t>
        <a:bodyPr/>
        <a:lstStyle/>
        <a:p>
          <a:endParaRPr lang="en-US"/>
        </a:p>
      </dgm:t>
    </dgm:pt>
    <dgm:pt modelId="{25D04A3F-66BA-488F-BA03-41390BCC5E6B}" type="sibTrans" cxnId="{DD880348-5753-469C-AFEC-A49374DC63AC}">
      <dgm:prSet/>
      <dgm:spPr/>
      <dgm:t>
        <a:bodyPr/>
        <a:lstStyle/>
        <a:p>
          <a:endParaRPr lang="en-US"/>
        </a:p>
      </dgm:t>
    </dgm:pt>
    <dgm:pt modelId="{5C5454D4-D43B-40B5-B13F-83C5C90A6C44}">
      <dgm:prSet/>
      <dgm:spPr/>
      <dgm:t>
        <a:bodyPr/>
        <a:lstStyle/>
        <a:p>
          <a:r>
            <a:rPr lang="en-GB" dirty="0">
              <a:latin typeface="Calibri" panose="020F0502020204030204" pitchFamily="34" charset="0"/>
              <a:cs typeface="Calibri" panose="020F0502020204030204" pitchFamily="34" charset="0"/>
            </a:rPr>
            <a:t>Two –face-to-face sessions </a:t>
          </a:r>
        </a:p>
      </dgm:t>
    </dgm:pt>
    <dgm:pt modelId="{CADBFCFA-F4A3-47CC-920C-ACB008BC0452}" type="parTrans" cxnId="{73CAF660-BF3D-40DF-A9C8-3920036C2BE6}">
      <dgm:prSet/>
      <dgm:spPr/>
      <dgm:t>
        <a:bodyPr/>
        <a:lstStyle/>
        <a:p>
          <a:endParaRPr lang="en-US"/>
        </a:p>
      </dgm:t>
    </dgm:pt>
    <dgm:pt modelId="{CFD5F78A-F428-400F-84E1-CA4F4E8398DE}" type="sibTrans" cxnId="{73CAF660-BF3D-40DF-A9C8-3920036C2BE6}">
      <dgm:prSet/>
      <dgm:spPr/>
      <dgm:t>
        <a:bodyPr/>
        <a:lstStyle/>
        <a:p>
          <a:endParaRPr lang="en-US"/>
        </a:p>
      </dgm:t>
    </dgm:pt>
    <dgm:pt modelId="{B260834F-6284-462D-8A81-99B8EFBA8496}">
      <dgm:prSet/>
      <dgm:spPr/>
      <dgm:t>
        <a:bodyPr/>
        <a:lstStyle/>
        <a:p>
          <a:r>
            <a:rPr lang="en-GB" dirty="0">
              <a:latin typeface="Calibri" panose="020F0502020204030204" pitchFamily="34" charset="0"/>
              <a:cs typeface="Calibri" panose="020F0502020204030204" pitchFamily="34" charset="0"/>
            </a:rPr>
            <a:t>One - conference</a:t>
          </a:r>
          <a:endParaRPr lang="en-US" dirty="0">
            <a:latin typeface="Calibri" panose="020F0502020204030204" pitchFamily="34" charset="0"/>
            <a:cs typeface="Calibri" panose="020F0502020204030204" pitchFamily="34" charset="0"/>
          </a:endParaRPr>
        </a:p>
      </dgm:t>
    </dgm:pt>
    <dgm:pt modelId="{C51FA187-7DC1-46A7-9E30-791690188C03}" type="parTrans" cxnId="{955ED567-0EC6-43C3-97C6-5257AF2A6730}">
      <dgm:prSet/>
      <dgm:spPr/>
      <dgm:t>
        <a:bodyPr/>
        <a:lstStyle/>
        <a:p>
          <a:endParaRPr lang="en-US"/>
        </a:p>
      </dgm:t>
    </dgm:pt>
    <dgm:pt modelId="{6B5BC24A-FC2B-4FC0-B324-1E71D9D37718}" type="sibTrans" cxnId="{955ED567-0EC6-43C3-97C6-5257AF2A6730}">
      <dgm:prSet/>
      <dgm:spPr/>
      <dgm:t>
        <a:bodyPr/>
        <a:lstStyle/>
        <a:p>
          <a:endParaRPr lang="en-US"/>
        </a:p>
      </dgm:t>
    </dgm:pt>
    <dgm:pt modelId="{638B30F8-C1D4-4BA3-A54E-430B7B9C919F}">
      <dgm:prSet/>
      <dgm:spPr/>
      <dgm:t>
        <a:bodyPr/>
        <a:lstStyle/>
        <a:p>
          <a:r>
            <a:rPr lang="en-GB" dirty="0">
              <a:latin typeface="Calibri" panose="020F0502020204030204" pitchFamily="34" charset="0"/>
              <a:cs typeface="Calibri" panose="020F0502020204030204" pitchFamily="34" charset="0"/>
            </a:rPr>
            <a:t>Access to online support and other relevant resources – through NSF website</a:t>
          </a:r>
          <a:r>
            <a:rPr lang="en-GB" dirty="0"/>
            <a:t>.</a:t>
          </a:r>
          <a:endParaRPr lang="en-US" dirty="0"/>
        </a:p>
      </dgm:t>
    </dgm:pt>
    <dgm:pt modelId="{A8174D1B-7B24-4366-A4AE-3B05EAC64F60}" type="parTrans" cxnId="{0467B09A-1164-45FF-AD77-C5CC4472A40B}">
      <dgm:prSet/>
      <dgm:spPr/>
      <dgm:t>
        <a:bodyPr/>
        <a:lstStyle/>
        <a:p>
          <a:endParaRPr lang="en-US"/>
        </a:p>
      </dgm:t>
    </dgm:pt>
    <dgm:pt modelId="{600FC749-080B-4423-81BD-CA7179CC2631}" type="sibTrans" cxnId="{0467B09A-1164-45FF-AD77-C5CC4472A40B}">
      <dgm:prSet/>
      <dgm:spPr/>
      <dgm:t>
        <a:bodyPr/>
        <a:lstStyle/>
        <a:p>
          <a:endParaRPr lang="en-US"/>
        </a:p>
      </dgm:t>
    </dgm:pt>
    <dgm:pt modelId="{85071E7F-C663-4520-93FD-14BD1F4C7B33}">
      <dgm:prSet/>
      <dgm:spPr/>
      <dgm:t>
        <a:bodyPr/>
        <a:lstStyle/>
        <a:p>
          <a:r>
            <a:rPr lang="en-GB" dirty="0">
              <a:latin typeface="Calibri" panose="020F0502020204030204" pitchFamily="34" charset="0"/>
              <a:cs typeface="Calibri" panose="020F0502020204030204" pitchFamily="34" charset="0"/>
            </a:rPr>
            <a:t>Embed quality first principles through a cycle of ongoing monitoring, feedback and improvement</a:t>
          </a:r>
          <a:r>
            <a:rPr lang="en-GB" dirty="0"/>
            <a:t>.</a:t>
          </a:r>
        </a:p>
        <a:p>
          <a:r>
            <a:rPr lang="en-GB" dirty="0"/>
            <a:t>Evaluation and Performance monitoring </a:t>
          </a:r>
          <a:endParaRPr lang="en-US" dirty="0"/>
        </a:p>
      </dgm:t>
    </dgm:pt>
    <dgm:pt modelId="{59160F6A-616C-4017-B4CE-C1AB303C11CD}" type="parTrans" cxnId="{77FAF759-F0CD-49F6-ABC1-8C6960596328}">
      <dgm:prSet/>
      <dgm:spPr/>
      <dgm:t>
        <a:bodyPr/>
        <a:lstStyle/>
        <a:p>
          <a:endParaRPr lang="en-US"/>
        </a:p>
      </dgm:t>
    </dgm:pt>
    <dgm:pt modelId="{0194054D-6205-45F9-871F-CB3872D66A8A}" type="sibTrans" cxnId="{77FAF759-F0CD-49F6-ABC1-8C6960596328}">
      <dgm:prSet/>
      <dgm:spPr/>
      <dgm:t>
        <a:bodyPr/>
        <a:lstStyle/>
        <a:p>
          <a:endParaRPr lang="en-US"/>
        </a:p>
      </dgm:t>
    </dgm:pt>
    <dgm:pt modelId="{93B152DC-37FF-4ECB-A4F9-D44EB9CF06A9}" type="pres">
      <dgm:prSet presAssocID="{3A2F2678-6830-4B4A-9D73-AB8AC54BAB34}" presName="Name0" presStyleCnt="0">
        <dgm:presLayoutVars>
          <dgm:dir/>
          <dgm:resizeHandles val="exact"/>
        </dgm:presLayoutVars>
      </dgm:prSet>
      <dgm:spPr/>
    </dgm:pt>
    <dgm:pt modelId="{B692F94D-94C9-4D51-89CC-9194F3553199}" type="pres">
      <dgm:prSet presAssocID="{45BB4EFF-6E65-4122-81AC-E1861A3F5289}" presName="node" presStyleLbl="node1" presStyleIdx="0" presStyleCnt="5">
        <dgm:presLayoutVars>
          <dgm:bulletEnabled val="1"/>
        </dgm:presLayoutVars>
      </dgm:prSet>
      <dgm:spPr/>
    </dgm:pt>
    <dgm:pt modelId="{52CDBC88-4B88-4399-ACB5-A45D5B8D34A7}" type="pres">
      <dgm:prSet presAssocID="{25D04A3F-66BA-488F-BA03-41390BCC5E6B}" presName="sibTrans" presStyleLbl="sibTrans1D1" presStyleIdx="0" presStyleCnt="4"/>
      <dgm:spPr/>
    </dgm:pt>
    <dgm:pt modelId="{29C8CF7B-D197-43DE-A428-1A0E97B05C3E}" type="pres">
      <dgm:prSet presAssocID="{25D04A3F-66BA-488F-BA03-41390BCC5E6B}" presName="connectorText" presStyleLbl="sibTrans1D1" presStyleIdx="0" presStyleCnt="4"/>
      <dgm:spPr/>
    </dgm:pt>
    <dgm:pt modelId="{2E94C918-260D-4A43-BB3F-D9D66580B851}" type="pres">
      <dgm:prSet presAssocID="{5C5454D4-D43B-40B5-B13F-83C5C90A6C44}" presName="node" presStyleLbl="node1" presStyleIdx="1" presStyleCnt="5">
        <dgm:presLayoutVars>
          <dgm:bulletEnabled val="1"/>
        </dgm:presLayoutVars>
      </dgm:prSet>
      <dgm:spPr/>
    </dgm:pt>
    <dgm:pt modelId="{66EF377F-34CA-450A-BE03-359B15E643FB}" type="pres">
      <dgm:prSet presAssocID="{CFD5F78A-F428-400F-84E1-CA4F4E8398DE}" presName="sibTrans" presStyleLbl="sibTrans1D1" presStyleIdx="1" presStyleCnt="4"/>
      <dgm:spPr/>
    </dgm:pt>
    <dgm:pt modelId="{7DB13EFE-9A32-479F-B3DB-BC79160CEC02}" type="pres">
      <dgm:prSet presAssocID="{CFD5F78A-F428-400F-84E1-CA4F4E8398DE}" presName="connectorText" presStyleLbl="sibTrans1D1" presStyleIdx="1" presStyleCnt="4"/>
      <dgm:spPr/>
    </dgm:pt>
    <dgm:pt modelId="{CA270B43-C255-436F-9007-E2060CE91547}" type="pres">
      <dgm:prSet presAssocID="{B260834F-6284-462D-8A81-99B8EFBA8496}" presName="node" presStyleLbl="node1" presStyleIdx="2" presStyleCnt="5">
        <dgm:presLayoutVars>
          <dgm:bulletEnabled val="1"/>
        </dgm:presLayoutVars>
      </dgm:prSet>
      <dgm:spPr/>
    </dgm:pt>
    <dgm:pt modelId="{81F4411E-BBCF-4D03-9B8F-B0B5316C8C2B}" type="pres">
      <dgm:prSet presAssocID="{6B5BC24A-FC2B-4FC0-B324-1E71D9D37718}" presName="sibTrans" presStyleLbl="sibTrans1D1" presStyleIdx="2" presStyleCnt="4"/>
      <dgm:spPr/>
    </dgm:pt>
    <dgm:pt modelId="{1FF5BC2F-F692-4B3D-B8C1-8CD0FC2BD1A3}" type="pres">
      <dgm:prSet presAssocID="{6B5BC24A-FC2B-4FC0-B324-1E71D9D37718}" presName="connectorText" presStyleLbl="sibTrans1D1" presStyleIdx="2" presStyleCnt="4"/>
      <dgm:spPr/>
    </dgm:pt>
    <dgm:pt modelId="{1F72D52D-5205-4B51-A70F-724D99926E50}" type="pres">
      <dgm:prSet presAssocID="{638B30F8-C1D4-4BA3-A54E-430B7B9C919F}" presName="node" presStyleLbl="node1" presStyleIdx="3" presStyleCnt="5">
        <dgm:presLayoutVars>
          <dgm:bulletEnabled val="1"/>
        </dgm:presLayoutVars>
      </dgm:prSet>
      <dgm:spPr/>
    </dgm:pt>
    <dgm:pt modelId="{82CE6C6B-2244-4757-96AE-0482EEAA8127}" type="pres">
      <dgm:prSet presAssocID="{600FC749-080B-4423-81BD-CA7179CC2631}" presName="sibTrans" presStyleLbl="sibTrans1D1" presStyleIdx="3" presStyleCnt="4"/>
      <dgm:spPr/>
    </dgm:pt>
    <dgm:pt modelId="{9DB32693-C48E-4D6B-9ACE-3E0F0EAFAC14}" type="pres">
      <dgm:prSet presAssocID="{600FC749-080B-4423-81BD-CA7179CC2631}" presName="connectorText" presStyleLbl="sibTrans1D1" presStyleIdx="3" presStyleCnt="4"/>
      <dgm:spPr/>
    </dgm:pt>
    <dgm:pt modelId="{AC77993A-67F3-44D8-BEFA-273FB7F3C731}" type="pres">
      <dgm:prSet presAssocID="{85071E7F-C663-4520-93FD-14BD1F4C7B33}" presName="node" presStyleLbl="node1" presStyleIdx="4" presStyleCnt="5">
        <dgm:presLayoutVars>
          <dgm:bulletEnabled val="1"/>
        </dgm:presLayoutVars>
      </dgm:prSet>
      <dgm:spPr/>
    </dgm:pt>
  </dgm:ptLst>
  <dgm:cxnLst>
    <dgm:cxn modelId="{69DDDD2B-FC3E-4BFF-BE0C-2D761439D6BE}" type="presOf" srcId="{85071E7F-C663-4520-93FD-14BD1F4C7B33}" destId="{AC77993A-67F3-44D8-BEFA-273FB7F3C731}" srcOrd="0" destOrd="0" presId="urn:microsoft.com/office/officeart/2016/7/layout/RepeatingBendingProcessNew"/>
    <dgm:cxn modelId="{4807F12D-C5E0-4586-8776-F9B3844739EC}" type="presOf" srcId="{6B5BC24A-FC2B-4FC0-B324-1E71D9D37718}" destId="{81F4411E-BBCF-4D03-9B8F-B0B5316C8C2B}" srcOrd="0" destOrd="0" presId="urn:microsoft.com/office/officeart/2016/7/layout/RepeatingBendingProcessNew"/>
    <dgm:cxn modelId="{33E7505D-2F8B-470B-B795-C36FE36E39CD}" type="presOf" srcId="{3A2F2678-6830-4B4A-9D73-AB8AC54BAB34}" destId="{93B152DC-37FF-4ECB-A4F9-D44EB9CF06A9}" srcOrd="0" destOrd="0" presId="urn:microsoft.com/office/officeart/2016/7/layout/RepeatingBendingProcessNew"/>
    <dgm:cxn modelId="{73CAF660-BF3D-40DF-A9C8-3920036C2BE6}" srcId="{3A2F2678-6830-4B4A-9D73-AB8AC54BAB34}" destId="{5C5454D4-D43B-40B5-B13F-83C5C90A6C44}" srcOrd="1" destOrd="0" parTransId="{CADBFCFA-F4A3-47CC-920C-ACB008BC0452}" sibTransId="{CFD5F78A-F428-400F-84E1-CA4F4E8398DE}"/>
    <dgm:cxn modelId="{18710265-0D5A-42E7-AF17-B086CBFB66D6}" type="presOf" srcId="{B260834F-6284-462D-8A81-99B8EFBA8496}" destId="{CA270B43-C255-436F-9007-E2060CE91547}" srcOrd="0" destOrd="0" presId="urn:microsoft.com/office/officeart/2016/7/layout/RepeatingBendingProcessNew"/>
    <dgm:cxn modelId="{955ED567-0EC6-43C3-97C6-5257AF2A6730}" srcId="{3A2F2678-6830-4B4A-9D73-AB8AC54BAB34}" destId="{B260834F-6284-462D-8A81-99B8EFBA8496}" srcOrd="2" destOrd="0" parTransId="{C51FA187-7DC1-46A7-9E30-791690188C03}" sibTransId="{6B5BC24A-FC2B-4FC0-B324-1E71D9D37718}"/>
    <dgm:cxn modelId="{DD880348-5753-469C-AFEC-A49374DC63AC}" srcId="{3A2F2678-6830-4B4A-9D73-AB8AC54BAB34}" destId="{45BB4EFF-6E65-4122-81AC-E1861A3F5289}" srcOrd="0" destOrd="0" parTransId="{0616FC61-A77E-47A6-9D7E-8525BC508E33}" sibTransId="{25D04A3F-66BA-488F-BA03-41390BCC5E6B}"/>
    <dgm:cxn modelId="{C3DDA56A-5C77-4DFA-B614-85E497714F8A}" type="presOf" srcId="{CFD5F78A-F428-400F-84E1-CA4F4E8398DE}" destId="{66EF377F-34CA-450A-BE03-359B15E643FB}" srcOrd="0" destOrd="0" presId="urn:microsoft.com/office/officeart/2016/7/layout/RepeatingBendingProcessNew"/>
    <dgm:cxn modelId="{B12F3F57-ABEB-4755-9D15-A513D50CF093}" type="presOf" srcId="{45BB4EFF-6E65-4122-81AC-E1861A3F5289}" destId="{B692F94D-94C9-4D51-89CC-9194F3553199}" srcOrd="0" destOrd="0" presId="urn:microsoft.com/office/officeart/2016/7/layout/RepeatingBendingProcessNew"/>
    <dgm:cxn modelId="{77FAF759-F0CD-49F6-ABC1-8C6960596328}" srcId="{3A2F2678-6830-4B4A-9D73-AB8AC54BAB34}" destId="{85071E7F-C663-4520-93FD-14BD1F4C7B33}" srcOrd="4" destOrd="0" parTransId="{59160F6A-616C-4017-B4CE-C1AB303C11CD}" sibTransId="{0194054D-6205-45F9-871F-CB3872D66A8A}"/>
    <dgm:cxn modelId="{0F3D9690-8BD5-4B63-8991-594B8729BEB0}" type="presOf" srcId="{25D04A3F-66BA-488F-BA03-41390BCC5E6B}" destId="{29C8CF7B-D197-43DE-A428-1A0E97B05C3E}" srcOrd="1" destOrd="0" presId="urn:microsoft.com/office/officeart/2016/7/layout/RepeatingBendingProcessNew"/>
    <dgm:cxn modelId="{0467B09A-1164-45FF-AD77-C5CC4472A40B}" srcId="{3A2F2678-6830-4B4A-9D73-AB8AC54BAB34}" destId="{638B30F8-C1D4-4BA3-A54E-430B7B9C919F}" srcOrd="3" destOrd="0" parTransId="{A8174D1B-7B24-4366-A4AE-3B05EAC64F60}" sibTransId="{600FC749-080B-4423-81BD-CA7179CC2631}"/>
    <dgm:cxn modelId="{2E1263A7-005B-4D10-A347-3919C8A94E0D}" type="presOf" srcId="{638B30F8-C1D4-4BA3-A54E-430B7B9C919F}" destId="{1F72D52D-5205-4B51-A70F-724D99926E50}" srcOrd="0" destOrd="0" presId="urn:microsoft.com/office/officeart/2016/7/layout/RepeatingBendingProcessNew"/>
    <dgm:cxn modelId="{049F7AA7-CD51-4BA9-B9DE-0813C591CDD2}" type="presOf" srcId="{600FC749-080B-4423-81BD-CA7179CC2631}" destId="{9DB32693-C48E-4D6B-9ACE-3E0F0EAFAC14}" srcOrd="1" destOrd="0" presId="urn:microsoft.com/office/officeart/2016/7/layout/RepeatingBendingProcessNew"/>
    <dgm:cxn modelId="{708936B0-F607-4217-BA2E-94ECC4E52253}" type="presOf" srcId="{6B5BC24A-FC2B-4FC0-B324-1E71D9D37718}" destId="{1FF5BC2F-F692-4B3D-B8C1-8CD0FC2BD1A3}" srcOrd="1" destOrd="0" presId="urn:microsoft.com/office/officeart/2016/7/layout/RepeatingBendingProcessNew"/>
    <dgm:cxn modelId="{72C3F5B1-3878-4060-9C0F-D905B39961A1}" type="presOf" srcId="{25D04A3F-66BA-488F-BA03-41390BCC5E6B}" destId="{52CDBC88-4B88-4399-ACB5-A45D5B8D34A7}" srcOrd="0" destOrd="0" presId="urn:microsoft.com/office/officeart/2016/7/layout/RepeatingBendingProcessNew"/>
    <dgm:cxn modelId="{A73B1AE5-1CCD-4E3F-870D-C2C8F9DFB13D}" type="presOf" srcId="{5C5454D4-D43B-40B5-B13F-83C5C90A6C44}" destId="{2E94C918-260D-4A43-BB3F-D9D66580B851}" srcOrd="0" destOrd="0" presId="urn:microsoft.com/office/officeart/2016/7/layout/RepeatingBendingProcessNew"/>
    <dgm:cxn modelId="{216742F6-B761-427B-8AFC-AEA57033E5F1}" type="presOf" srcId="{CFD5F78A-F428-400F-84E1-CA4F4E8398DE}" destId="{7DB13EFE-9A32-479F-B3DB-BC79160CEC02}" srcOrd="1" destOrd="0" presId="urn:microsoft.com/office/officeart/2016/7/layout/RepeatingBendingProcessNew"/>
    <dgm:cxn modelId="{D006EBFF-AEBD-4224-8799-34BEFF22298F}" type="presOf" srcId="{600FC749-080B-4423-81BD-CA7179CC2631}" destId="{82CE6C6B-2244-4757-96AE-0482EEAA8127}" srcOrd="0" destOrd="0" presId="urn:microsoft.com/office/officeart/2016/7/layout/RepeatingBendingProcessNew"/>
    <dgm:cxn modelId="{6F0841F5-70D8-4710-956A-6828C981240A}" type="presParOf" srcId="{93B152DC-37FF-4ECB-A4F9-D44EB9CF06A9}" destId="{B692F94D-94C9-4D51-89CC-9194F3553199}" srcOrd="0" destOrd="0" presId="urn:microsoft.com/office/officeart/2016/7/layout/RepeatingBendingProcessNew"/>
    <dgm:cxn modelId="{89723E95-B856-45DA-AC46-E323351AAB7A}" type="presParOf" srcId="{93B152DC-37FF-4ECB-A4F9-D44EB9CF06A9}" destId="{52CDBC88-4B88-4399-ACB5-A45D5B8D34A7}" srcOrd="1" destOrd="0" presId="urn:microsoft.com/office/officeart/2016/7/layout/RepeatingBendingProcessNew"/>
    <dgm:cxn modelId="{021A7812-A7A8-4D70-8623-70011E50C4D2}" type="presParOf" srcId="{52CDBC88-4B88-4399-ACB5-A45D5B8D34A7}" destId="{29C8CF7B-D197-43DE-A428-1A0E97B05C3E}" srcOrd="0" destOrd="0" presId="urn:microsoft.com/office/officeart/2016/7/layout/RepeatingBendingProcessNew"/>
    <dgm:cxn modelId="{484743CB-D213-4A37-AE7C-C400BAB0DA53}" type="presParOf" srcId="{93B152DC-37FF-4ECB-A4F9-D44EB9CF06A9}" destId="{2E94C918-260D-4A43-BB3F-D9D66580B851}" srcOrd="2" destOrd="0" presId="urn:microsoft.com/office/officeart/2016/7/layout/RepeatingBendingProcessNew"/>
    <dgm:cxn modelId="{33C7793F-CDDA-4292-B0E1-38D39C86F3B5}" type="presParOf" srcId="{93B152DC-37FF-4ECB-A4F9-D44EB9CF06A9}" destId="{66EF377F-34CA-450A-BE03-359B15E643FB}" srcOrd="3" destOrd="0" presId="urn:microsoft.com/office/officeart/2016/7/layout/RepeatingBendingProcessNew"/>
    <dgm:cxn modelId="{778341BE-70FF-40F5-A1EF-A2279C9D3648}" type="presParOf" srcId="{66EF377F-34CA-450A-BE03-359B15E643FB}" destId="{7DB13EFE-9A32-479F-B3DB-BC79160CEC02}" srcOrd="0" destOrd="0" presId="urn:microsoft.com/office/officeart/2016/7/layout/RepeatingBendingProcessNew"/>
    <dgm:cxn modelId="{16916844-AD64-4AEC-A0AD-D7DD69F78D29}" type="presParOf" srcId="{93B152DC-37FF-4ECB-A4F9-D44EB9CF06A9}" destId="{CA270B43-C255-436F-9007-E2060CE91547}" srcOrd="4" destOrd="0" presId="urn:microsoft.com/office/officeart/2016/7/layout/RepeatingBendingProcessNew"/>
    <dgm:cxn modelId="{3028CBB6-E45B-4787-A888-2C58A3916CFE}" type="presParOf" srcId="{93B152DC-37FF-4ECB-A4F9-D44EB9CF06A9}" destId="{81F4411E-BBCF-4D03-9B8F-B0B5316C8C2B}" srcOrd="5" destOrd="0" presId="urn:microsoft.com/office/officeart/2016/7/layout/RepeatingBendingProcessNew"/>
    <dgm:cxn modelId="{06658543-051D-4255-BFA1-91BEFA3CD73B}" type="presParOf" srcId="{81F4411E-BBCF-4D03-9B8F-B0B5316C8C2B}" destId="{1FF5BC2F-F692-4B3D-B8C1-8CD0FC2BD1A3}" srcOrd="0" destOrd="0" presId="urn:microsoft.com/office/officeart/2016/7/layout/RepeatingBendingProcessNew"/>
    <dgm:cxn modelId="{F33684D5-985E-4777-ABF3-D32731A7178B}" type="presParOf" srcId="{93B152DC-37FF-4ECB-A4F9-D44EB9CF06A9}" destId="{1F72D52D-5205-4B51-A70F-724D99926E50}" srcOrd="6" destOrd="0" presId="urn:microsoft.com/office/officeart/2016/7/layout/RepeatingBendingProcessNew"/>
    <dgm:cxn modelId="{025F8E3E-4E1A-4AC1-858D-A4467ECFAB60}" type="presParOf" srcId="{93B152DC-37FF-4ECB-A4F9-D44EB9CF06A9}" destId="{82CE6C6B-2244-4757-96AE-0482EEAA8127}" srcOrd="7" destOrd="0" presId="urn:microsoft.com/office/officeart/2016/7/layout/RepeatingBendingProcessNew"/>
    <dgm:cxn modelId="{242C4D34-A0DE-413D-94D4-BEABF16D6117}" type="presParOf" srcId="{82CE6C6B-2244-4757-96AE-0482EEAA8127}" destId="{9DB32693-C48E-4D6B-9ACE-3E0F0EAFAC14}" srcOrd="0" destOrd="0" presId="urn:microsoft.com/office/officeart/2016/7/layout/RepeatingBendingProcessNew"/>
    <dgm:cxn modelId="{405086B3-7F36-40D6-9F31-3C02544C0681}" type="presParOf" srcId="{93B152DC-37FF-4ECB-A4F9-D44EB9CF06A9}" destId="{AC77993A-67F3-44D8-BEFA-273FB7F3C731}" srcOrd="8"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BBF32E-163B-40E9-A036-42D9F15B1CB0}">
      <dsp:nvSpPr>
        <dsp:cNvPr id="0" name=""/>
        <dsp:cNvSpPr/>
      </dsp:nvSpPr>
      <dsp:spPr>
        <a:xfrm>
          <a:off x="235953" y="860699"/>
          <a:ext cx="915248" cy="915248"/>
        </a:xfrm>
        <a:prstGeom prst="ellipse">
          <a:avLst/>
        </a:prstGeom>
        <a:solidFill>
          <a:schemeClr val="accent2">
            <a:hueOff val="0"/>
            <a:satOff val="0"/>
            <a:lumOff val="0"/>
            <a:alphaOff val="0"/>
          </a:schemeClr>
        </a:solidFill>
        <a:ln>
          <a:noFill/>
        </a:ln>
        <a:effectLst>
          <a:outerShdw blurRad="38100" dist="25400" dir="5400000" rotWithShape="0">
            <a:srgbClr val="000000">
              <a:alpha val="55000"/>
            </a:srgbClr>
          </a:outerShdw>
        </a:effectLst>
      </dsp:spPr>
      <dsp:style>
        <a:lnRef idx="0">
          <a:scrgbClr r="0" g="0" b="0"/>
        </a:lnRef>
        <a:fillRef idx="1">
          <a:scrgbClr r="0" g="0" b="0"/>
        </a:fillRef>
        <a:effectRef idx="2">
          <a:scrgbClr r="0" g="0" b="0"/>
        </a:effectRef>
        <a:fontRef idx="minor"/>
      </dsp:style>
    </dsp:sp>
    <dsp:sp modelId="{9369138F-3017-419F-97B5-4020C886B235}">
      <dsp:nvSpPr>
        <dsp:cNvPr id="0" name=""/>
        <dsp:cNvSpPr/>
      </dsp:nvSpPr>
      <dsp:spPr>
        <a:xfrm>
          <a:off x="428155" y="1052901"/>
          <a:ext cx="530843" cy="53084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sp>
    <dsp:sp modelId="{F4379CB1-9C0D-41B0-8D65-5C9DBB4826B4}">
      <dsp:nvSpPr>
        <dsp:cNvPr id="0" name=""/>
        <dsp:cNvSpPr/>
      </dsp:nvSpPr>
      <dsp:spPr>
        <a:xfrm>
          <a:off x="1347326" y="860699"/>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GB" sz="1600" b="1" kern="1200">
              <a:latin typeface="Calibri" panose="020F0502020204030204" pitchFamily="34" charset="0"/>
              <a:cs typeface="Calibri" panose="020F0502020204030204" pitchFamily="34" charset="0"/>
            </a:rPr>
            <a:t>Evidence-based, practical approaches</a:t>
          </a:r>
          <a:r>
            <a:rPr lang="en-GB" sz="1600" kern="1200">
              <a:latin typeface="Calibri" panose="020F0502020204030204" pitchFamily="34" charset="0"/>
              <a:cs typeface="Calibri" panose="020F0502020204030204" pitchFamily="34" charset="0"/>
            </a:rPr>
            <a:t> to help you overcome barriers to success and narrow the teacher competency gap.</a:t>
          </a:r>
          <a:endParaRPr lang="en-US" sz="1600" kern="1200">
            <a:latin typeface="Calibri" panose="020F0502020204030204" pitchFamily="34" charset="0"/>
            <a:cs typeface="Calibri" panose="020F0502020204030204" pitchFamily="34" charset="0"/>
          </a:endParaRPr>
        </a:p>
      </dsp:txBody>
      <dsp:txXfrm>
        <a:off x="1347326" y="860699"/>
        <a:ext cx="2157370" cy="915248"/>
      </dsp:txXfrm>
    </dsp:sp>
    <dsp:sp modelId="{C73A5C77-DBF6-492B-9B7B-5670A77BF47E}">
      <dsp:nvSpPr>
        <dsp:cNvPr id="0" name=""/>
        <dsp:cNvSpPr/>
      </dsp:nvSpPr>
      <dsp:spPr>
        <a:xfrm>
          <a:off x="3880603" y="860699"/>
          <a:ext cx="915248" cy="915248"/>
        </a:xfrm>
        <a:prstGeom prst="ellipse">
          <a:avLst/>
        </a:prstGeom>
        <a:solidFill>
          <a:schemeClr val="accent3">
            <a:hueOff val="0"/>
            <a:satOff val="0"/>
            <a:lumOff val="0"/>
            <a:alphaOff val="0"/>
          </a:schemeClr>
        </a:solidFill>
        <a:ln>
          <a:noFill/>
        </a:ln>
        <a:effectLst>
          <a:outerShdw blurRad="38100" dist="25400" dir="5400000" rotWithShape="0">
            <a:srgbClr val="000000">
              <a:alpha val="55000"/>
            </a:srgbClr>
          </a:outerShdw>
        </a:effectLst>
      </dsp:spPr>
      <dsp:style>
        <a:lnRef idx="0">
          <a:scrgbClr r="0" g="0" b="0"/>
        </a:lnRef>
        <a:fillRef idx="1">
          <a:scrgbClr r="0" g="0" b="0"/>
        </a:fillRef>
        <a:effectRef idx="2">
          <a:scrgbClr r="0" g="0" b="0"/>
        </a:effectRef>
        <a:fontRef idx="minor"/>
      </dsp:style>
    </dsp:sp>
    <dsp:sp modelId="{9CCCAE30-2CE4-4CEF-9278-E9136CDDE310}">
      <dsp:nvSpPr>
        <dsp:cNvPr id="0" name=""/>
        <dsp:cNvSpPr/>
      </dsp:nvSpPr>
      <dsp:spPr>
        <a:xfrm>
          <a:off x="4072805" y="1052901"/>
          <a:ext cx="530843" cy="53084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sp>
    <dsp:sp modelId="{D39DB02A-2BC7-4501-9FF2-B0D1ABE2320B}">
      <dsp:nvSpPr>
        <dsp:cNvPr id="0" name=""/>
        <dsp:cNvSpPr/>
      </dsp:nvSpPr>
      <dsp:spPr>
        <a:xfrm>
          <a:off x="4991975" y="860699"/>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GB" sz="1600" b="1" kern="1200">
              <a:latin typeface="Calibri" panose="020F0502020204030204" pitchFamily="34" charset="0"/>
              <a:cs typeface="Calibri" panose="020F0502020204030204" pitchFamily="34" charset="0"/>
            </a:rPr>
            <a:t>Practical classroom strategies </a:t>
          </a:r>
          <a:r>
            <a:rPr lang="en-GB" sz="1600" kern="1200">
              <a:latin typeface="Calibri" panose="020F0502020204030204" pitchFamily="34" charset="0"/>
              <a:cs typeface="Calibri" panose="020F0502020204030204" pitchFamily="34" charset="0"/>
            </a:rPr>
            <a:t>and interventions covering a range of areas.</a:t>
          </a:r>
          <a:endParaRPr lang="en-US" sz="1600" kern="1200">
            <a:latin typeface="Calibri" panose="020F0502020204030204" pitchFamily="34" charset="0"/>
            <a:cs typeface="Calibri" panose="020F0502020204030204" pitchFamily="34" charset="0"/>
          </a:endParaRPr>
        </a:p>
      </dsp:txBody>
      <dsp:txXfrm>
        <a:off x="4991975" y="860699"/>
        <a:ext cx="2157370" cy="915248"/>
      </dsp:txXfrm>
    </dsp:sp>
    <dsp:sp modelId="{126F8642-346F-4159-9B0E-2DEDF822F0CB}">
      <dsp:nvSpPr>
        <dsp:cNvPr id="0" name=""/>
        <dsp:cNvSpPr/>
      </dsp:nvSpPr>
      <dsp:spPr>
        <a:xfrm>
          <a:off x="7525252" y="860699"/>
          <a:ext cx="915248" cy="915248"/>
        </a:xfrm>
        <a:prstGeom prst="ellipse">
          <a:avLst/>
        </a:prstGeom>
        <a:solidFill>
          <a:schemeClr val="accent4">
            <a:hueOff val="0"/>
            <a:satOff val="0"/>
            <a:lumOff val="0"/>
            <a:alphaOff val="0"/>
          </a:schemeClr>
        </a:solidFill>
        <a:ln>
          <a:noFill/>
        </a:ln>
        <a:effectLst>
          <a:outerShdw blurRad="38100" dist="25400" dir="5400000" rotWithShape="0">
            <a:srgbClr val="000000">
              <a:alpha val="55000"/>
            </a:srgbClr>
          </a:outerShdw>
        </a:effectLst>
      </dsp:spPr>
      <dsp:style>
        <a:lnRef idx="0">
          <a:scrgbClr r="0" g="0" b="0"/>
        </a:lnRef>
        <a:fillRef idx="1">
          <a:scrgbClr r="0" g="0" b="0"/>
        </a:fillRef>
        <a:effectRef idx="2">
          <a:scrgbClr r="0" g="0" b="0"/>
        </a:effectRef>
        <a:fontRef idx="minor"/>
      </dsp:style>
    </dsp:sp>
    <dsp:sp modelId="{39763F01-C33E-4396-B811-718D1BBB4443}">
      <dsp:nvSpPr>
        <dsp:cNvPr id="0" name=""/>
        <dsp:cNvSpPr/>
      </dsp:nvSpPr>
      <dsp:spPr>
        <a:xfrm>
          <a:off x="7717454" y="1052901"/>
          <a:ext cx="530843" cy="53084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sp>
    <dsp:sp modelId="{0A4A5C24-0555-4D77-87EF-197D47AB5977}">
      <dsp:nvSpPr>
        <dsp:cNvPr id="0" name=""/>
        <dsp:cNvSpPr/>
      </dsp:nvSpPr>
      <dsp:spPr>
        <a:xfrm>
          <a:off x="8636625" y="860699"/>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GB" sz="1600" b="1" kern="1200">
              <a:latin typeface="Calibri" panose="020F0502020204030204" pitchFamily="34" charset="0"/>
              <a:cs typeface="Calibri" panose="020F0502020204030204" pitchFamily="34" charset="0"/>
            </a:rPr>
            <a:t>An</a:t>
          </a:r>
          <a:r>
            <a:rPr lang="en-GB" sz="1600" kern="1200">
              <a:latin typeface="Calibri" panose="020F0502020204030204" pitchFamily="34" charset="0"/>
              <a:cs typeface="Calibri" panose="020F0502020204030204" pitchFamily="34" charset="0"/>
            </a:rPr>
            <a:t> </a:t>
          </a:r>
          <a:r>
            <a:rPr lang="en-GB" sz="1600" b="1" kern="1200">
              <a:latin typeface="Calibri" panose="020F0502020204030204" pitchFamily="34" charset="0"/>
              <a:cs typeface="Calibri" panose="020F0502020204030204" pitchFamily="34" charset="0"/>
            </a:rPr>
            <a:t>opportunity to network</a:t>
          </a:r>
          <a:r>
            <a:rPr lang="en-GB" sz="1600" kern="1200">
              <a:latin typeface="Calibri" panose="020F0502020204030204" pitchFamily="34" charset="0"/>
              <a:cs typeface="Calibri" panose="020F0502020204030204" pitchFamily="34" charset="0"/>
            </a:rPr>
            <a:t> with innovative schools, headteachers, senior leaders and other teachers.</a:t>
          </a:r>
          <a:endParaRPr lang="en-US" sz="1600" kern="1200">
            <a:latin typeface="Calibri" panose="020F0502020204030204" pitchFamily="34" charset="0"/>
            <a:cs typeface="Calibri" panose="020F0502020204030204" pitchFamily="34" charset="0"/>
          </a:endParaRPr>
        </a:p>
      </dsp:txBody>
      <dsp:txXfrm>
        <a:off x="8636625" y="860699"/>
        <a:ext cx="2157370" cy="915248"/>
      </dsp:txXfrm>
    </dsp:sp>
    <dsp:sp modelId="{853E9BA7-8296-4449-BB87-18AB2107D96B}">
      <dsp:nvSpPr>
        <dsp:cNvPr id="0" name=""/>
        <dsp:cNvSpPr/>
      </dsp:nvSpPr>
      <dsp:spPr>
        <a:xfrm>
          <a:off x="235953" y="2503444"/>
          <a:ext cx="915248" cy="915248"/>
        </a:xfrm>
        <a:prstGeom prst="ellipse">
          <a:avLst/>
        </a:prstGeom>
        <a:solidFill>
          <a:schemeClr val="accent5">
            <a:hueOff val="0"/>
            <a:satOff val="0"/>
            <a:lumOff val="0"/>
            <a:alphaOff val="0"/>
          </a:schemeClr>
        </a:solidFill>
        <a:ln>
          <a:noFill/>
        </a:ln>
        <a:effectLst>
          <a:outerShdw blurRad="38100" dist="25400" dir="5400000" rotWithShape="0">
            <a:srgbClr val="000000">
              <a:alpha val="55000"/>
            </a:srgbClr>
          </a:outerShdw>
        </a:effectLst>
      </dsp:spPr>
      <dsp:style>
        <a:lnRef idx="0">
          <a:scrgbClr r="0" g="0" b="0"/>
        </a:lnRef>
        <a:fillRef idx="1">
          <a:scrgbClr r="0" g="0" b="0"/>
        </a:fillRef>
        <a:effectRef idx="2">
          <a:scrgbClr r="0" g="0" b="0"/>
        </a:effectRef>
        <a:fontRef idx="minor"/>
      </dsp:style>
    </dsp:sp>
    <dsp:sp modelId="{C1046CC7-119D-48BB-B551-BFC0C06A2E50}">
      <dsp:nvSpPr>
        <dsp:cNvPr id="0" name=""/>
        <dsp:cNvSpPr/>
      </dsp:nvSpPr>
      <dsp:spPr>
        <a:xfrm>
          <a:off x="428155" y="2695646"/>
          <a:ext cx="530843" cy="53084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sp>
    <dsp:sp modelId="{C6FD906D-9DDD-40BC-90A0-8E51340E347E}">
      <dsp:nvSpPr>
        <dsp:cNvPr id="0" name=""/>
        <dsp:cNvSpPr/>
      </dsp:nvSpPr>
      <dsp:spPr>
        <a:xfrm>
          <a:off x="1347326" y="2503444"/>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GB" sz="1600" b="1" kern="1200">
              <a:latin typeface="Calibri" panose="020F0502020204030204" pitchFamily="34" charset="0"/>
              <a:cs typeface="Calibri" panose="020F0502020204030204" pitchFamily="34" charset="0"/>
            </a:rPr>
            <a:t>Discover</a:t>
          </a:r>
          <a:r>
            <a:rPr lang="en-GB" sz="1600" kern="1200">
              <a:latin typeface="Calibri" panose="020F0502020204030204" pitchFamily="34" charset="0"/>
              <a:cs typeface="Calibri" panose="020F0502020204030204" pitchFamily="34" charset="0"/>
            </a:rPr>
            <a:t> and develop </a:t>
          </a:r>
          <a:r>
            <a:rPr lang="en-GB" sz="1600" b="1" kern="1200">
              <a:latin typeface="Calibri" panose="020F0502020204030204" pitchFamily="34" charset="0"/>
              <a:cs typeface="Calibri" panose="020F0502020204030204" pitchFamily="34" charset="0"/>
            </a:rPr>
            <a:t>useful</a:t>
          </a:r>
          <a:r>
            <a:rPr lang="en-GB" sz="1600" kern="1200">
              <a:latin typeface="Calibri" panose="020F0502020204030204" pitchFamily="34" charset="0"/>
              <a:cs typeface="Calibri" panose="020F0502020204030204" pitchFamily="34" charset="0"/>
            </a:rPr>
            <a:t> </a:t>
          </a:r>
          <a:r>
            <a:rPr lang="en-GB" sz="1600" b="1" kern="1200">
              <a:latin typeface="Calibri" panose="020F0502020204030204" pitchFamily="34" charset="0"/>
              <a:cs typeface="Calibri" panose="020F0502020204030204" pitchFamily="34" charset="0"/>
            </a:rPr>
            <a:t>resources</a:t>
          </a:r>
          <a:r>
            <a:rPr lang="en-GB" sz="1600" kern="1200">
              <a:latin typeface="Calibri" panose="020F0502020204030204" pitchFamily="34" charset="0"/>
              <a:cs typeface="Calibri" panose="020F0502020204030204" pitchFamily="34" charset="0"/>
            </a:rPr>
            <a:t> to support your classroom teaching and student outcomes.</a:t>
          </a:r>
          <a:endParaRPr lang="en-US" sz="1600" kern="1200">
            <a:latin typeface="Calibri" panose="020F0502020204030204" pitchFamily="34" charset="0"/>
            <a:cs typeface="Calibri" panose="020F0502020204030204" pitchFamily="34" charset="0"/>
          </a:endParaRPr>
        </a:p>
      </dsp:txBody>
      <dsp:txXfrm>
        <a:off x="1347326" y="2503444"/>
        <a:ext cx="2157370" cy="915248"/>
      </dsp:txXfrm>
    </dsp:sp>
    <dsp:sp modelId="{7B042D51-853D-4258-9B12-29A54F6EF695}">
      <dsp:nvSpPr>
        <dsp:cNvPr id="0" name=""/>
        <dsp:cNvSpPr/>
      </dsp:nvSpPr>
      <dsp:spPr>
        <a:xfrm>
          <a:off x="3880603" y="2503444"/>
          <a:ext cx="915248" cy="915248"/>
        </a:xfrm>
        <a:prstGeom prst="ellipse">
          <a:avLst/>
        </a:prstGeom>
        <a:solidFill>
          <a:schemeClr val="accent6">
            <a:hueOff val="0"/>
            <a:satOff val="0"/>
            <a:lumOff val="0"/>
            <a:alphaOff val="0"/>
          </a:schemeClr>
        </a:solidFill>
        <a:ln>
          <a:noFill/>
        </a:ln>
        <a:effectLst>
          <a:outerShdw blurRad="38100" dist="25400" dir="5400000" rotWithShape="0">
            <a:srgbClr val="000000">
              <a:alpha val="55000"/>
            </a:srgbClr>
          </a:outerShdw>
        </a:effectLst>
      </dsp:spPr>
      <dsp:style>
        <a:lnRef idx="0">
          <a:scrgbClr r="0" g="0" b="0"/>
        </a:lnRef>
        <a:fillRef idx="1">
          <a:scrgbClr r="0" g="0" b="0"/>
        </a:fillRef>
        <a:effectRef idx="2">
          <a:scrgbClr r="0" g="0" b="0"/>
        </a:effectRef>
        <a:fontRef idx="minor"/>
      </dsp:style>
    </dsp:sp>
    <dsp:sp modelId="{364C453A-ABC8-47F9-9E16-7B5F2CE23559}">
      <dsp:nvSpPr>
        <dsp:cNvPr id="0" name=""/>
        <dsp:cNvSpPr/>
      </dsp:nvSpPr>
      <dsp:spPr>
        <a:xfrm>
          <a:off x="4072805" y="2695646"/>
          <a:ext cx="530843" cy="53084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sp>
    <dsp:sp modelId="{F17D2644-EFD1-408F-B0FE-D5246CF401E7}">
      <dsp:nvSpPr>
        <dsp:cNvPr id="0" name=""/>
        <dsp:cNvSpPr/>
      </dsp:nvSpPr>
      <dsp:spPr>
        <a:xfrm>
          <a:off x="4991975" y="2503444"/>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GB" sz="1600" b="1" kern="1200">
              <a:latin typeface="Calibri" panose="020F0502020204030204" pitchFamily="34" charset="0"/>
              <a:cs typeface="Calibri" panose="020F0502020204030204" pitchFamily="34" charset="0"/>
            </a:rPr>
            <a:t>Explore New and inspiring ideas </a:t>
          </a:r>
          <a:r>
            <a:rPr lang="en-GB" sz="1600" kern="1200">
              <a:latin typeface="Calibri" panose="020F0502020204030204" pitchFamily="34" charset="0"/>
              <a:cs typeface="Calibri" panose="020F0502020204030204" pitchFamily="34" charset="0"/>
            </a:rPr>
            <a:t>to immediately put into practice at your schools.</a:t>
          </a:r>
          <a:endParaRPr lang="en-US" sz="1600" kern="1200">
            <a:latin typeface="Calibri" panose="020F0502020204030204" pitchFamily="34" charset="0"/>
            <a:cs typeface="Calibri" panose="020F0502020204030204" pitchFamily="34" charset="0"/>
          </a:endParaRPr>
        </a:p>
      </dsp:txBody>
      <dsp:txXfrm>
        <a:off x="4991975" y="2503444"/>
        <a:ext cx="2157370" cy="9152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CDBC88-4B88-4399-ACB5-A45D5B8D34A7}">
      <dsp:nvSpPr>
        <dsp:cNvPr id="0" name=""/>
        <dsp:cNvSpPr/>
      </dsp:nvSpPr>
      <dsp:spPr>
        <a:xfrm>
          <a:off x="3635848" y="726151"/>
          <a:ext cx="560886" cy="91440"/>
        </a:xfrm>
        <a:custGeom>
          <a:avLst/>
          <a:gdLst/>
          <a:ahLst/>
          <a:cxnLst/>
          <a:rect l="0" t="0" r="0" b="0"/>
          <a:pathLst>
            <a:path>
              <a:moveTo>
                <a:pt x="0" y="45720"/>
              </a:moveTo>
              <a:lnTo>
                <a:pt x="560886" y="45720"/>
              </a:lnTo>
            </a:path>
          </a:pathLst>
        </a:custGeom>
        <a:noFill/>
        <a:ln w="12700" cap="rnd"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1504" y="768914"/>
        <a:ext cx="29574" cy="5914"/>
      </dsp:txXfrm>
    </dsp:sp>
    <dsp:sp modelId="{B692F94D-94C9-4D51-89CC-9194F3553199}">
      <dsp:nvSpPr>
        <dsp:cNvPr id="0" name=""/>
        <dsp:cNvSpPr/>
      </dsp:nvSpPr>
      <dsp:spPr>
        <a:xfrm>
          <a:off x="1065968" y="367"/>
          <a:ext cx="2571680" cy="1543008"/>
        </a:xfrm>
        <a:prstGeom prst="rect">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6014" tIns="132274" rIns="126014" bIns="132274"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Choose from 3 levels of service</a:t>
          </a:r>
        </a:p>
        <a:p>
          <a:pPr marL="0" lvl="0" indent="0" algn="ctr" defTabSz="622300">
            <a:lnSpc>
              <a:spcPct val="90000"/>
            </a:lnSpc>
            <a:spcBef>
              <a:spcPct val="0"/>
            </a:spcBef>
            <a:spcAft>
              <a:spcPct val="35000"/>
            </a:spcAft>
            <a:buNone/>
          </a:pPr>
          <a:r>
            <a:rPr lang="en-GB" sz="1400" b="1" kern="1200" dirty="0">
              <a:latin typeface="Calibri" panose="020F0502020204030204" pitchFamily="34" charset="0"/>
              <a:cs typeface="Calibri" panose="020F0502020204030204" pitchFamily="34" charset="0"/>
            </a:rPr>
            <a:t>Bronze, Silver and Gold</a:t>
          </a:r>
          <a:endParaRPr lang="en-US" sz="1400" b="1" kern="1200" dirty="0">
            <a:latin typeface="Calibri" panose="020F0502020204030204" pitchFamily="34" charset="0"/>
            <a:cs typeface="Calibri" panose="020F0502020204030204" pitchFamily="34" charset="0"/>
          </a:endParaRPr>
        </a:p>
      </dsp:txBody>
      <dsp:txXfrm>
        <a:off x="1065968" y="367"/>
        <a:ext cx="2571680" cy="1543008"/>
      </dsp:txXfrm>
    </dsp:sp>
    <dsp:sp modelId="{66EF377F-34CA-450A-BE03-359B15E643FB}">
      <dsp:nvSpPr>
        <dsp:cNvPr id="0" name=""/>
        <dsp:cNvSpPr/>
      </dsp:nvSpPr>
      <dsp:spPr>
        <a:xfrm>
          <a:off x="6799015" y="726151"/>
          <a:ext cx="560886" cy="91440"/>
        </a:xfrm>
        <a:custGeom>
          <a:avLst/>
          <a:gdLst/>
          <a:ahLst/>
          <a:cxnLst/>
          <a:rect l="0" t="0" r="0" b="0"/>
          <a:pathLst>
            <a:path>
              <a:moveTo>
                <a:pt x="0" y="45720"/>
              </a:moveTo>
              <a:lnTo>
                <a:pt x="560886" y="45720"/>
              </a:lnTo>
            </a:path>
          </a:pathLst>
        </a:custGeom>
        <a:noFill/>
        <a:ln w="12700" cap="rnd"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64671" y="768914"/>
        <a:ext cx="29574" cy="5914"/>
      </dsp:txXfrm>
    </dsp:sp>
    <dsp:sp modelId="{2E94C918-260D-4A43-BB3F-D9D66580B851}">
      <dsp:nvSpPr>
        <dsp:cNvPr id="0" name=""/>
        <dsp:cNvSpPr/>
      </dsp:nvSpPr>
      <dsp:spPr>
        <a:xfrm>
          <a:off x="4229134" y="367"/>
          <a:ext cx="2571680" cy="1543008"/>
        </a:xfrm>
        <a:prstGeom prst="rect">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6014" tIns="132274" rIns="126014" bIns="132274"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Two –face-to-face sessions </a:t>
          </a:r>
        </a:p>
      </dsp:txBody>
      <dsp:txXfrm>
        <a:off x="4229134" y="367"/>
        <a:ext cx="2571680" cy="1543008"/>
      </dsp:txXfrm>
    </dsp:sp>
    <dsp:sp modelId="{81F4411E-BBCF-4D03-9B8F-B0B5316C8C2B}">
      <dsp:nvSpPr>
        <dsp:cNvPr id="0" name=""/>
        <dsp:cNvSpPr/>
      </dsp:nvSpPr>
      <dsp:spPr>
        <a:xfrm>
          <a:off x="2351808" y="1541575"/>
          <a:ext cx="6326333" cy="560886"/>
        </a:xfrm>
        <a:custGeom>
          <a:avLst/>
          <a:gdLst/>
          <a:ahLst/>
          <a:cxnLst/>
          <a:rect l="0" t="0" r="0" b="0"/>
          <a:pathLst>
            <a:path>
              <a:moveTo>
                <a:pt x="6326333" y="0"/>
              </a:moveTo>
              <a:lnTo>
                <a:pt x="6326333" y="297543"/>
              </a:lnTo>
              <a:lnTo>
                <a:pt x="0" y="297543"/>
              </a:lnTo>
              <a:lnTo>
                <a:pt x="0" y="560886"/>
              </a:lnTo>
            </a:path>
          </a:pathLst>
        </a:custGeom>
        <a:noFill/>
        <a:ln w="12700" cap="rnd"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56126" y="1819061"/>
        <a:ext cx="317696" cy="5914"/>
      </dsp:txXfrm>
    </dsp:sp>
    <dsp:sp modelId="{CA270B43-C255-436F-9007-E2060CE91547}">
      <dsp:nvSpPr>
        <dsp:cNvPr id="0" name=""/>
        <dsp:cNvSpPr/>
      </dsp:nvSpPr>
      <dsp:spPr>
        <a:xfrm>
          <a:off x="7392301" y="367"/>
          <a:ext cx="2571680" cy="1543008"/>
        </a:xfrm>
        <a:prstGeom prst="rect">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6014" tIns="132274" rIns="126014" bIns="132274"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One - conference</a:t>
          </a:r>
          <a:endParaRPr lang="en-US" sz="1400" kern="1200" dirty="0">
            <a:latin typeface="Calibri" panose="020F0502020204030204" pitchFamily="34" charset="0"/>
            <a:cs typeface="Calibri" panose="020F0502020204030204" pitchFamily="34" charset="0"/>
          </a:endParaRPr>
        </a:p>
      </dsp:txBody>
      <dsp:txXfrm>
        <a:off x="7392301" y="367"/>
        <a:ext cx="2571680" cy="1543008"/>
      </dsp:txXfrm>
    </dsp:sp>
    <dsp:sp modelId="{82CE6C6B-2244-4757-96AE-0482EEAA8127}">
      <dsp:nvSpPr>
        <dsp:cNvPr id="0" name=""/>
        <dsp:cNvSpPr/>
      </dsp:nvSpPr>
      <dsp:spPr>
        <a:xfrm>
          <a:off x="3635848" y="2860646"/>
          <a:ext cx="560886" cy="91440"/>
        </a:xfrm>
        <a:custGeom>
          <a:avLst/>
          <a:gdLst/>
          <a:ahLst/>
          <a:cxnLst/>
          <a:rect l="0" t="0" r="0" b="0"/>
          <a:pathLst>
            <a:path>
              <a:moveTo>
                <a:pt x="0" y="45720"/>
              </a:moveTo>
              <a:lnTo>
                <a:pt x="560886" y="45720"/>
              </a:lnTo>
            </a:path>
          </a:pathLst>
        </a:custGeom>
        <a:noFill/>
        <a:ln w="12700" cap="rnd"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1504" y="2903408"/>
        <a:ext cx="29574" cy="5914"/>
      </dsp:txXfrm>
    </dsp:sp>
    <dsp:sp modelId="{1F72D52D-5205-4B51-A70F-724D99926E50}">
      <dsp:nvSpPr>
        <dsp:cNvPr id="0" name=""/>
        <dsp:cNvSpPr/>
      </dsp:nvSpPr>
      <dsp:spPr>
        <a:xfrm>
          <a:off x="1065968" y="2134862"/>
          <a:ext cx="2571680" cy="1543008"/>
        </a:xfrm>
        <a:prstGeom prst="rect">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6014" tIns="132274" rIns="126014" bIns="132274"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Access to online support and other relevant resources – through NSF website</a:t>
          </a:r>
          <a:r>
            <a:rPr lang="en-GB" sz="1400" kern="1200" dirty="0"/>
            <a:t>.</a:t>
          </a:r>
          <a:endParaRPr lang="en-US" sz="1400" kern="1200" dirty="0"/>
        </a:p>
      </dsp:txBody>
      <dsp:txXfrm>
        <a:off x="1065968" y="2134862"/>
        <a:ext cx="2571680" cy="1543008"/>
      </dsp:txXfrm>
    </dsp:sp>
    <dsp:sp modelId="{AC77993A-67F3-44D8-BEFA-273FB7F3C731}">
      <dsp:nvSpPr>
        <dsp:cNvPr id="0" name=""/>
        <dsp:cNvSpPr/>
      </dsp:nvSpPr>
      <dsp:spPr>
        <a:xfrm>
          <a:off x="4229134" y="2134862"/>
          <a:ext cx="2571680" cy="1543008"/>
        </a:xfrm>
        <a:prstGeom prst="rect">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6014" tIns="132274" rIns="126014" bIns="132274"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Embed quality first principles through a cycle of ongoing monitoring, feedback and improvement</a:t>
          </a:r>
          <a:r>
            <a:rPr lang="en-GB" sz="1400" kern="1200" dirty="0"/>
            <a:t>.</a:t>
          </a:r>
        </a:p>
        <a:p>
          <a:pPr marL="0" lvl="0" indent="0" algn="ctr" defTabSz="622300">
            <a:lnSpc>
              <a:spcPct val="90000"/>
            </a:lnSpc>
            <a:spcBef>
              <a:spcPct val="0"/>
            </a:spcBef>
            <a:spcAft>
              <a:spcPct val="35000"/>
            </a:spcAft>
            <a:buNone/>
          </a:pPr>
          <a:r>
            <a:rPr lang="en-GB" sz="1400" kern="1200" dirty="0"/>
            <a:t>Evaluation and Performance monitoring </a:t>
          </a:r>
          <a:endParaRPr lang="en-US" sz="1400" kern="1200" dirty="0"/>
        </a:p>
      </dsp:txBody>
      <dsp:txXfrm>
        <a:off x="4229134" y="2134862"/>
        <a:ext cx="2571680" cy="1543008"/>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3/17/2019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1794369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Oke</a:t>
            </a:r>
            <a:r>
              <a:rPr lang="en-GB" dirty="0"/>
              <a:t> we need to add references for these claims- is this what the literature shows </a:t>
            </a:r>
          </a:p>
        </p:txBody>
      </p:sp>
      <p:sp>
        <p:nvSpPr>
          <p:cNvPr id="4" name="Slide Number Placeholder 3"/>
          <p:cNvSpPr>
            <a:spLocks noGrp="1"/>
          </p:cNvSpPr>
          <p:nvPr>
            <p:ph type="sldNum" sz="quarter" idx="5"/>
          </p:nvPr>
        </p:nvSpPr>
        <p:spPr/>
        <p:txBody>
          <a:bodyPr/>
          <a:lstStyle/>
          <a:p>
            <a:fld id="{E0746DE6-3336-457D-A091-FA20AC1C536E}" type="slidenum">
              <a:rPr lang="en-US" smtClean="0"/>
              <a:t>6</a:t>
            </a:fld>
            <a:endParaRPr lang="en-US"/>
          </a:p>
        </p:txBody>
      </p:sp>
    </p:spTree>
    <p:extLst>
      <p:ext uri="{BB962C8B-B14F-4D97-AF65-F5344CB8AC3E}">
        <p14:creationId xmlns:p14="http://schemas.microsoft.com/office/powerpoint/2010/main" val="4182085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0746DE6-3336-457D-A091-FA20AC1C536E}" type="slidenum">
              <a:rPr lang="en-US" smtClean="0"/>
              <a:t>18</a:t>
            </a:fld>
            <a:endParaRPr lang="en-US"/>
          </a:p>
        </p:txBody>
      </p:sp>
    </p:spTree>
    <p:extLst>
      <p:ext uri="{BB962C8B-B14F-4D97-AF65-F5344CB8AC3E}">
        <p14:creationId xmlns:p14="http://schemas.microsoft.com/office/powerpoint/2010/main" val="3282394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3/17/2019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2912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8805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3/17/2019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8038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93710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3/17/2019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261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0667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8207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89741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3849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3/17/2019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85278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92541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3/17/2019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14429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4.svg"/></Relationships>
</file>

<file path=ppt/slides/_rels/slide19.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Layout" Target="../slideLayouts/slideLayout2.xml"/><Relationship Id="rId5" Type="http://schemas.openxmlformats.org/officeDocument/2006/relationships/hyperlink" Target="mailto:info@nsf.community" TargetMode="External"/><Relationship Id="rId4" Type="http://schemas.openxmlformats.org/officeDocument/2006/relationships/hyperlink" Target="mailto:education@nsf.community"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F21A9228-A4D7-4354-8431-BF1CBF361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8175"/>
            <a:ext cx="12191999" cy="621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6C60306D-4E52-44F2-9372-D634B17B8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9"/>
            <a:ext cx="7498616"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579243" y="1705791"/>
            <a:ext cx="6798608" cy="2085869"/>
          </a:xfrm>
        </p:spPr>
        <p:txBody>
          <a:bodyPr>
            <a:normAutofit fontScale="90000"/>
          </a:bodyPr>
          <a:lstStyle/>
          <a:p>
            <a:pPr algn="ctr">
              <a:lnSpc>
                <a:spcPct val="90000"/>
              </a:lnSpc>
            </a:pPr>
            <a:r>
              <a:rPr lang="en-US" b="1" dirty="0">
                <a:solidFill>
                  <a:srgbClr val="FFFFFF"/>
                </a:solidFill>
                <a:latin typeface="Calibri" panose="020F0502020204030204" pitchFamily="34" charset="0"/>
                <a:cs typeface="Calibri" panose="020F0502020204030204" pitchFamily="34" charset="0"/>
              </a:rPr>
              <a:t>              </a:t>
            </a:r>
            <a:br>
              <a:rPr lang="en-US" b="1" dirty="0">
                <a:solidFill>
                  <a:srgbClr val="FFFFFF"/>
                </a:solidFill>
                <a:latin typeface="Calibri" panose="020F0502020204030204" pitchFamily="34" charset="0"/>
                <a:cs typeface="Calibri" panose="020F0502020204030204" pitchFamily="34" charset="0"/>
              </a:rPr>
            </a:br>
            <a:br>
              <a:rPr lang="en-US" b="1" cap="none" dirty="0">
                <a:solidFill>
                  <a:srgbClr val="FFFFFF"/>
                </a:solidFill>
                <a:latin typeface="Calibri" panose="020F0502020204030204" pitchFamily="34" charset="0"/>
                <a:cs typeface="Calibri" panose="020F0502020204030204" pitchFamily="34" charset="0"/>
              </a:rPr>
            </a:br>
            <a:br>
              <a:rPr lang="en-US" b="1" cap="none" dirty="0">
                <a:solidFill>
                  <a:srgbClr val="FFFFFF"/>
                </a:solidFill>
                <a:latin typeface="Calibri" panose="020F0502020204030204" pitchFamily="34" charset="0"/>
                <a:cs typeface="Calibri" panose="020F0502020204030204" pitchFamily="34" charset="0"/>
              </a:rPr>
            </a:br>
            <a:r>
              <a:rPr lang="en-GB" sz="4400" b="1" cap="none" dirty="0">
                <a:solidFill>
                  <a:srgbClr val="FFFFFF"/>
                </a:solidFill>
                <a:latin typeface="Calibri" panose="020F0502020204030204" pitchFamily="34" charset="0"/>
                <a:cs typeface="Calibri" panose="020F0502020204030204" pitchFamily="34" charset="0"/>
              </a:rPr>
              <a:t>NSF (UK) EXCELLENCE IN EDUCATION DEVELOPMENT (NEED)</a:t>
            </a:r>
            <a:endParaRPr lang="en-US" sz="4400" b="1" dirty="0">
              <a:solidFill>
                <a:srgbClr val="FFFFFF"/>
              </a:solidFill>
              <a:latin typeface="Calibri" panose="020F0502020204030204" pitchFamily="34" charset="0"/>
              <a:cs typeface="Calibri" panose="020F0502020204030204" pitchFamily="34" charset="0"/>
            </a:endParaRPr>
          </a:p>
        </p:txBody>
      </p:sp>
      <p:sp>
        <p:nvSpPr>
          <p:cNvPr id="3" name="Content Placeholder 2"/>
          <p:cNvSpPr>
            <a:spLocks noGrp="1"/>
          </p:cNvSpPr>
          <p:nvPr>
            <p:ph type="subTitle" idx="1"/>
          </p:nvPr>
        </p:nvSpPr>
        <p:spPr>
          <a:xfrm>
            <a:off x="4579243" y="4440780"/>
            <a:ext cx="6963200" cy="997996"/>
          </a:xfrm>
        </p:spPr>
        <p:txBody>
          <a:bodyPr>
            <a:normAutofit/>
          </a:bodyPr>
          <a:lstStyle/>
          <a:p>
            <a:r>
              <a:rPr lang="en-GB" b="1" dirty="0">
                <a:solidFill>
                  <a:srgbClr val="17DE01"/>
                </a:solidFill>
              </a:rPr>
              <a:t> </a:t>
            </a:r>
            <a:r>
              <a:rPr lang="en-GB" b="1" dirty="0">
                <a:solidFill>
                  <a:schemeClr val="tx1"/>
                </a:solidFill>
              </a:rPr>
              <a:t>slide deck outlining what need is and what it offers</a:t>
            </a:r>
          </a:p>
          <a:p>
            <a:pPr algn="r"/>
            <a:r>
              <a:rPr lang="en-GB" b="1" dirty="0">
                <a:solidFill>
                  <a:schemeClr val="tx1"/>
                </a:solidFill>
              </a:rPr>
              <a:t>March 2019</a:t>
            </a:r>
          </a:p>
        </p:txBody>
      </p:sp>
      <p:pic>
        <p:nvPicPr>
          <p:cNvPr id="4" name="Picture 3">
            <a:extLst>
              <a:ext uri="{FF2B5EF4-FFF2-40B4-BE49-F238E27FC236}">
                <a16:creationId xmlns:a16="http://schemas.microsoft.com/office/drawing/2014/main" id="{3ABF1C74-9D93-4E8C-98DC-C825E867E9E8}"/>
              </a:ext>
            </a:extLst>
          </p:cNvPr>
          <p:cNvPicPr>
            <a:picLocks noChangeAspect="1"/>
          </p:cNvPicPr>
          <p:nvPr/>
        </p:nvPicPr>
        <p:blipFill>
          <a:blip r:embed="rId2"/>
          <a:stretch>
            <a:fillRect/>
          </a:stretch>
        </p:blipFill>
        <p:spPr>
          <a:xfrm>
            <a:off x="814149" y="2124613"/>
            <a:ext cx="2716911" cy="2316166"/>
          </a:xfrm>
          <a:prstGeom prst="rect">
            <a:avLst/>
          </a:prstGeom>
        </p:spPr>
      </p:pic>
      <p:sp>
        <p:nvSpPr>
          <p:cNvPr id="79" name="Rectangle 78">
            <a:extLst>
              <a:ext uri="{FF2B5EF4-FFF2-40B4-BE49-F238E27FC236}">
                <a16:creationId xmlns:a16="http://schemas.microsoft.com/office/drawing/2014/main" id="{9E0E6AA9-EC3C-4F63-B85D-B2112A839B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rgbClr val="17DE0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92825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llout: Right Arrow 3">
            <a:extLst>
              <a:ext uri="{FF2B5EF4-FFF2-40B4-BE49-F238E27FC236}">
                <a16:creationId xmlns:a16="http://schemas.microsoft.com/office/drawing/2014/main" id="{AF1B2A88-2430-411D-BC3D-8B8EDC323F85}"/>
              </a:ext>
            </a:extLst>
          </p:cNvPr>
          <p:cNvSpPr/>
          <p:nvPr/>
        </p:nvSpPr>
        <p:spPr>
          <a:xfrm>
            <a:off x="581192" y="2159334"/>
            <a:ext cx="2598439" cy="1200329"/>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F7DA813A-B301-44EE-A54D-51A17D01B029}"/>
              </a:ext>
            </a:extLst>
          </p:cNvPr>
          <p:cNvSpPr txBox="1"/>
          <p:nvPr/>
        </p:nvSpPr>
        <p:spPr>
          <a:xfrm>
            <a:off x="716860" y="2327499"/>
            <a:ext cx="1643271" cy="646331"/>
          </a:xfrm>
          <a:prstGeom prst="rect">
            <a:avLst/>
          </a:prstGeom>
          <a:noFill/>
        </p:spPr>
        <p:txBody>
          <a:bodyPr wrap="square" rtlCol="0">
            <a:spAutoFit/>
          </a:bodyPr>
          <a:lstStyle/>
          <a:p>
            <a:r>
              <a:rPr lang="en-GB" b="1" dirty="0">
                <a:latin typeface="Calibri" panose="020F0502020204030204" pitchFamily="34" charset="0"/>
                <a:cs typeface="Calibri" panose="020F0502020204030204" pitchFamily="34" charset="0"/>
              </a:rPr>
              <a:t>Initial 2-day training</a:t>
            </a:r>
          </a:p>
        </p:txBody>
      </p:sp>
      <p:sp>
        <p:nvSpPr>
          <p:cNvPr id="6" name="Callout: Down Arrow 5">
            <a:extLst>
              <a:ext uri="{FF2B5EF4-FFF2-40B4-BE49-F238E27FC236}">
                <a16:creationId xmlns:a16="http://schemas.microsoft.com/office/drawing/2014/main" id="{AD8FC387-B043-4CE7-8D9D-5656606AB347}"/>
              </a:ext>
            </a:extLst>
          </p:cNvPr>
          <p:cNvSpPr/>
          <p:nvPr/>
        </p:nvSpPr>
        <p:spPr>
          <a:xfrm>
            <a:off x="3462339" y="2113641"/>
            <a:ext cx="3112187" cy="2527067"/>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latin typeface="Calibri" panose="020F0502020204030204" pitchFamily="34" charset="0"/>
                <a:cs typeface="Calibri" panose="020F0502020204030204" pitchFamily="34" charset="0"/>
              </a:rPr>
              <a:t>c</a:t>
            </a:r>
          </a:p>
        </p:txBody>
      </p:sp>
      <p:sp>
        <p:nvSpPr>
          <p:cNvPr id="7" name="TextBox 6">
            <a:extLst>
              <a:ext uri="{FF2B5EF4-FFF2-40B4-BE49-F238E27FC236}">
                <a16:creationId xmlns:a16="http://schemas.microsoft.com/office/drawing/2014/main" id="{C188169C-E6D2-42B8-9078-6F58D62C355E}"/>
              </a:ext>
            </a:extLst>
          </p:cNvPr>
          <p:cNvSpPr txBox="1"/>
          <p:nvPr/>
        </p:nvSpPr>
        <p:spPr>
          <a:xfrm>
            <a:off x="3439936" y="2239860"/>
            <a:ext cx="3382617" cy="1200329"/>
          </a:xfrm>
          <a:prstGeom prst="rect">
            <a:avLst/>
          </a:prstGeom>
          <a:noFill/>
        </p:spPr>
        <p:txBody>
          <a:bodyPr wrap="square" rtlCol="0">
            <a:spAutoFit/>
          </a:bodyPr>
          <a:lstStyle/>
          <a:p>
            <a:pPr algn="ctr"/>
            <a:r>
              <a:rPr lang="en-GB" b="1" dirty="0">
                <a:latin typeface="Calibri" panose="020F0502020204030204" pitchFamily="34" charset="0"/>
                <a:cs typeface="Calibri" panose="020F0502020204030204" pitchFamily="34" charset="0"/>
              </a:rPr>
              <a:t>In Schools and Classrooms – Practice – Applying and Embedding new learning and strategies.</a:t>
            </a:r>
          </a:p>
        </p:txBody>
      </p:sp>
      <p:sp>
        <p:nvSpPr>
          <p:cNvPr id="8" name="Callout: Right Arrow 7">
            <a:extLst>
              <a:ext uri="{FF2B5EF4-FFF2-40B4-BE49-F238E27FC236}">
                <a16:creationId xmlns:a16="http://schemas.microsoft.com/office/drawing/2014/main" id="{564E47B9-D890-42CA-9439-B0351F749AD7}"/>
              </a:ext>
            </a:extLst>
          </p:cNvPr>
          <p:cNvSpPr/>
          <p:nvPr/>
        </p:nvSpPr>
        <p:spPr>
          <a:xfrm>
            <a:off x="3179632" y="4825283"/>
            <a:ext cx="5215619" cy="1661628"/>
          </a:xfrm>
          <a:prstGeom prst="rightArrowCallout">
            <a:avLst>
              <a:gd name="adj1" fmla="val 28141"/>
              <a:gd name="adj2" fmla="val 27618"/>
              <a:gd name="adj3" fmla="val 43848"/>
              <a:gd name="adj4" fmla="val 6497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F5DCC5D9-F3E2-4486-BF29-581B739155FC}"/>
              </a:ext>
            </a:extLst>
          </p:cNvPr>
          <p:cNvSpPr txBox="1"/>
          <p:nvPr/>
        </p:nvSpPr>
        <p:spPr>
          <a:xfrm>
            <a:off x="3327125" y="5194432"/>
            <a:ext cx="3113432" cy="923330"/>
          </a:xfrm>
          <a:prstGeom prst="rect">
            <a:avLst/>
          </a:prstGeom>
          <a:noFill/>
        </p:spPr>
        <p:txBody>
          <a:bodyPr wrap="square" rtlCol="0">
            <a:spAutoFit/>
          </a:bodyPr>
          <a:lstStyle/>
          <a:p>
            <a:pPr algn="ctr"/>
            <a:r>
              <a:rPr lang="en-GB" b="1" dirty="0">
                <a:latin typeface="Calibri" panose="020F0502020204030204" pitchFamily="34" charset="0"/>
                <a:cs typeface="Calibri" panose="020F0502020204030204" pitchFamily="34" charset="0"/>
              </a:rPr>
              <a:t>Progress monitoring, reflection, feedback</a:t>
            </a:r>
          </a:p>
          <a:p>
            <a:pPr algn="ctr"/>
            <a:r>
              <a:rPr lang="en-GB" b="1" dirty="0">
                <a:latin typeface="Calibri" panose="020F0502020204030204" pitchFamily="34" charset="0"/>
                <a:cs typeface="Calibri" panose="020F0502020204030204" pitchFamily="34" charset="0"/>
              </a:rPr>
              <a:t>(Ongoing)</a:t>
            </a:r>
          </a:p>
        </p:txBody>
      </p:sp>
      <p:sp>
        <p:nvSpPr>
          <p:cNvPr id="10" name="Callout: Up Arrow 9">
            <a:extLst>
              <a:ext uri="{FF2B5EF4-FFF2-40B4-BE49-F238E27FC236}">
                <a16:creationId xmlns:a16="http://schemas.microsoft.com/office/drawing/2014/main" id="{D5F11B23-EF94-4E04-BF04-DD584A6282DF}"/>
              </a:ext>
            </a:extLst>
          </p:cNvPr>
          <p:cNvSpPr/>
          <p:nvPr/>
        </p:nvSpPr>
        <p:spPr>
          <a:xfrm>
            <a:off x="8527774" y="3775269"/>
            <a:ext cx="2958548" cy="2711642"/>
          </a:xfrm>
          <a:prstGeom prst="up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81EB4949-F600-4A75-9073-CE65E2244233}"/>
              </a:ext>
            </a:extLst>
          </p:cNvPr>
          <p:cNvSpPr txBox="1"/>
          <p:nvPr/>
        </p:nvSpPr>
        <p:spPr>
          <a:xfrm>
            <a:off x="8799443" y="5596698"/>
            <a:ext cx="2554357" cy="646331"/>
          </a:xfrm>
          <a:prstGeom prst="rect">
            <a:avLst/>
          </a:prstGeom>
          <a:noFill/>
        </p:spPr>
        <p:txBody>
          <a:bodyPr wrap="square" rtlCol="0">
            <a:spAutoFit/>
          </a:bodyPr>
          <a:lstStyle/>
          <a:p>
            <a:pPr algn="ctr"/>
            <a:r>
              <a:rPr lang="en-GB" b="1" dirty="0">
                <a:latin typeface="Calibri" panose="020F0502020204030204" pitchFamily="34" charset="0"/>
                <a:cs typeface="Calibri" panose="020F0502020204030204" pitchFamily="34" charset="0"/>
              </a:rPr>
              <a:t>Evaluation, Coaching, Feedback</a:t>
            </a:r>
          </a:p>
        </p:txBody>
      </p:sp>
      <p:sp>
        <p:nvSpPr>
          <p:cNvPr id="12" name="Callout: Left Arrow 11">
            <a:extLst>
              <a:ext uri="{FF2B5EF4-FFF2-40B4-BE49-F238E27FC236}">
                <a16:creationId xmlns:a16="http://schemas.microsoft.com/office/drawing/2014/main" id="{3F3FD132-35DE-4C6C-8E63-5BDC13B520E1}"/>
              </a:ext>
            </a:extLst>
          </p:cNvPr>
          <p:cNvSpPr/>
          <p:nvPr/>
        </p:nvSpPr>
        <p:spPr>
          <a:xfrm>
            <a:off x="6844957" y="2113641"/>
            <a:ext cx="4641366" cy="1661628"/>
          </a:xfrm>
          <a:prstGeom prst="leftArrowCallout">
            <a:avLst>
              <a:gd name="adj1" fmla="val 25000"/>
              <a:gd name="adj2" fmla="val 25000"/>
              <a:gd name="adj3" fmla="val 25000"/>
              <a:gd name="adj4" fmla="val 79011"/>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82B83049-ECD2-42C2-B3D6-260B181CDF24}"/>
              </a:ext>
            </a:extLst>
          </p:cNvPr>
          <p:cNvSpPr txBox="1"/>
          <p:nvPr/>
        </p:nvSpPr>
        <p:spPr>
          <a:xfrm>
            <a:off x="8527774" y="2469021"/>
            <a:ext cx="3371850" cy="923330"/>
          </a:xfrm>
          <a:prstGeom prst="rect">
            <a:avLst/>
          </a:prstGeom>
          <a:noFill/>
        </p:spPr>
        <p:txBody>
          <a:bodyPr wrap="square" rtlCol="0">
            <a:spAutoFit/>
          </a:bodyPr>
          <a:lstStyle/>
          <a:p>
            <a:pPr algn="ctr"/>
            <a:r>
              <a:rPr lang="en-GB" b="1" dirty="0">
                <a:latin typeface="Calibri" panose="020F0502020204030204" pitchFamily="34" charset="0"/>
                <a:cs typeface="Calibri" panose="020F0502020204030204" pitchFamily="34" charset="0"/>
              </a:rPr>
              <a:t>Follow-up training – based on outcomes of monitoring and evaluation processes</a:t>
            </a:r>
            <a:r>
              <a:rPr lang="en-GB" b="1" dirty="0">
                <a:solidFill>
                  <a:schemeClr val="bg1"/>
                </a:solidFill>
                <a:latin typeface="Calibri" panose="020F0502020204030204" pitchFamily="34" charset="0"/>
                <a:cs typeface="Calibri" panose="020F0502020204030204" pitchFamily="34" charset="0"/>
              </a:rPr>
              <a:t>.</a:t>
            </a:r>
          </a:p>
        </p:txBody>
      </p:sp>
      <p:sp>
        <p:nvSpPr>
          <p:cNvPr id="14" name="Title 13">
            <a:extLst>
              <a:ext uri="{FF2B5EF4-FFF2-40B4-BE49-F238E27FC236}">
                <a16:creationId xmlns:a16="http://schemas.microsoft.com/office/drawing/2014/main" id="{05739AFD-079C-491B-A511-160262277D56}"/>
              </a:ext>
            </a:extLst>
          </p:cNvPr>
          <p:cNvSpPr>
            <a:spLocks noGrp="1"/>
          </p:cNvSpPr>
          <p:nvPr>
            <p:ph type="title"/>
          </p:nvPr>
        </p:nvSpPr>
        <p:spPr/>
        <p:txBody>
          <a:bodyPr/>
          <a:lstStyle/>
          <a:p>
            <a:r>
              <a:rPr lang="en-GB" dirty="0"/>
              <a:t>HUB Learning and support pathway- A 24 -30 MONTHY CYCLE</a:t>
            </a:r>
          </a:p>
        </p:txBody>
      </p:sp>
    </p:spTree>
    <p:extLst>
      <p:ext uri="{BB962C8B-B14F-4D97-AF65-F5344CB8AC3E}">
        <p14:creationId xmlns:p14="http://schemas.microsoft.com/office/powerpoint/2010/main" val="2550474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E54EE-0C11-4C79-A0A6-43D8B6CCB1B5}"/>
              </a:ext>
            </a:extLst>
          </p:cNvPr>
          <p:cNvSpPr>
            <a:spLocks noGrp="1"/>
          </p:cNvSpPr>
          <p:nvPr>
            <p:ph type="title"/>
          </p:nvPr>
        </p:nvSpPr>
        <p:spPr>
          <a:xfrm>
            <a:off x="581192" y="702156"/>
            <a:ext cx="11029616" cy="1013800"/>
          </a:xfrm>
        </p:spPr>
        <p:txBody>
          <a:bodyPr>
            <a:normAutofit/>
          </a:bodyPr>
          <a:lstStyle/>
          <a:p>
            <a:pPr marL="228600" lvl="0" indent="-228600">
              <a:lnSpc>
                <a:spcPct val="90000"/>
              </a:lnSpc>
              <a:spcBef>
                <a:spcPts val="1000"/>
              </a:spcBef>
              <a:spcAft>
                <a:spcPts val="800"/>
              </a:spcAft>
            </a:pPr>
            <a:r>
              <a:rPr lang="en-GB" sz="2200" b="1" dirty="0">
                <a:latin typeface="Arial" panose="020B0604020202020204" pitchFamily="34" charset="0"/>
                <a:ea typeface="Calibri" panose="020F0502020204030204" pitchFamily="34" charset="0"/>
                <a:cs typeface="Arial" panose="020B0604020202020204" pitchFamily="34" charset="0"/>
              </a:rPr>
              <a:t>Key Indicators </a:t>
            </a:r>
            <a:br>
              <a:rPr lang="en-GB" sz="2200" dirty="0">
                <a:latin typeface="Calibri" panose="020F0502020204030204" pitchFamily="34" charset="0"/>
                <a:ea typeface="Calibri" panose="020F0502020204030204" pitchFamily="34" charset="0"/>
                <a:cs typeface="Times New Roman" panose="02020603050405020304" pitchFamily="18" charset="0"/>
              </a:rPr>
            </a:br>
            <a:endParaRPr lang="en-GB" sz="2200" dirty="0"/>
          </a:p>
        </p:txBody>
      </p:sp>
      <p:sp>
        <p:nvSpPr>
          <p:cNvPr id="10" name="Rectangle 9">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2180496"/>
            <a:ext cx="3703320"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Books">
            <a:extLst>
              <a:ext uri="{FF2B5EF4-FFF2-40B4-BE49-F238E27FC236}">
                <a16:creationId xmlns:a16="http://schemas.microsoft.com/office/drawing/2014/main" id="{A49FE69C-B29E-4893-9F54-1B9186F8FC2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7225" y="2533078"/>
            <a:ext cx="3305175" cy="3305175"/>
          </a:xfrm>
          <a:prstGeom prst="rect">
            <a:avLst/>
          </a:prstGeom>
        </p:spPr>
      </p:pic>
      <p:sp>
        <p:nvSpPr>
          <p:cNvPr id="3" name="Content Placeholder 2">
            <a:extLst>
              <a:ext uri="{FF2B5EF4-FFF2-40B4-BE49-F238E27FC236}">
                <a16:creationId xmlns:a16="http://schemas.microsoft.com/office/drawing/2014/main" id="{C5DAE187-DA0B-4F89-9E01-807C032F058B}"/>
              </a:ext>
            </a:extLst>
          </p:cNvPr>
          <p:cNvSpPr>
            <a:spLocks noGrp="1"/>
          </p:cNvSpPr>
          <p:nvPr>
            <p:ph idx="1"/>
          </p:nvPr>
        </p:nvSpPr>
        <p:spPr>
          <a:xfrm>
            <a:off x="4505325" y="2180496"/>
            <a:ext cx="7105481" cy="4045683"/>
          </a:xfrm>
        </p:spPr>
        <p:txBody>
          <a:bodyPr>
            <a:normAutofit/>
          </a:bodyPr>
          <a:lstStyle/>
          <a:p>
            <a:pPr>
              <a:spcAft>
                <a:spcPts val="800"/>
              </a:spcAft>
            </a:pPr>
            <a:r>
              <a:rPr lang="en-GB" b="1" dirty="0">
                <a:latin typeface="Arial" panose="020B0604020202020204" pitchFamily="34" charset="0"/>
                <a:ea typeface="Calibri" panose="020F0502020204030204" pitchFamily="34" charset="0"/>
                <a:cs typeface="Arial" panose="020B0604020202020204" pitchFamily="34" charset="0"/>
              </a:rPr>
              <a:t>Conditions for Learning</a:t>
            </a:r>
            <a:endParaRPr lang="en-GB" dirty="0">
              <a:latin typeface="Arial" panose="020B0604020202020204" pitchFamily="34" charset="0"/>
              <a:ea typeface="Calibri" panose="020F0502020204030204" pitchFamily="34" charset="0"/>
              <a:cs typeface="Arial" panose="020B0604020202020204" pitchFamily="34" charset="0"/>
            </a:endParaRPr>
          </a:p>
          <a:p>
            <a:pPr>
              <a:spcAft>
                <a:spcPts val="800"/>
              </a:spcAft>
            </a:pPr>
            <a:r>
              <a:rPr lang="en-GB" b="1" dirty="0">
                <a:latin typeface="Arial" panose="020B0604020202020204" pitchFamily="34" charset="0"/>
                <a:ea typeface="Calibri" panose="020F0502020204030204" pitchFamily="34" charset="0"/>
                <a:cs typeface="Arial" panose="020B0604020202020204" pitchFamily="34" charset="0"/>
              </a:rPr>
              <a:t>Development of Learning</a:t>
            </a:r>
            <a:endParaRPr lang="en-GB" dirty="0">
              <a:latin typeface="Arial" panose="020B0604020202020204" pitchFamily="34" charset="0"/>
              <a:ea typeface="Calibri" panose="020F0502020204030204" pitchFamily="34" charset="0"/>
              <a:cs typeface="Arial" panose="020B0604020202020204" pitchFamily="34" charset="0"/>
            </a:endParaRPr>
          </a:p>
          <a:p>
            <a:pPr>
              <a:spcAft>
                <a:spcPts val="800"/>
              </a:spcAft>
            </a:pPr>
            <a:r>
              <a:rPr lang="en-GB" b="1" dirty="0">
                <a:latin typeface="Arial" panose="020B0604020202020204" pitchFamily="34" charset="0"/>
                <a:ea typeface="Calibri" panose="020F0502020204030204" pitchFamily="34" charset="0"/>
                <a:cs typeface="Arial" panose="020B0604020202020204" pitchFamily="34" charset="0"/>
              </a:rPr>
              <a:t>Knowledge of Subjects and Themes</a:t>
            </a:r>
            <a:endParaRPr lang="en-GB" dirty="0">
              <a:latin typeface="Arial" panose="020B0604020202020204" pitchFamily="34" charset="0"/>
              <a:ea typeface="Calibri" panose="020F0502020204030204" pitchFamily="34" charset="0"/>
              <a:cs typeface="Arial" panose="020B0604020202020204" pitchFamily="34" charset="0"/>
            </a:endParaRPr>
          </a:p>
          <a:p>
            <a:pPr>
              <a:spcAft>
                <a:spcPts val="800"/>
              </a:spcAft>
            </a:pPr>
            <a:r>
              <a:rPr lang="en-GB" b="1" dirty="0">
                <a:latin typeface="Arial" panose="020B0604020202020204" pitchFamily="34" charset="0"/>
                <a:ea typeface="Calibri" panose="020F0502020204030204" pitchFamily="34" charset="0"/>
                <a:cs typeface="Arial" panose="020B0604020202020204" pitchFamily="34" charset="0"/>
              </a:rPr>
              <a:t>Understanding Learners’ Needs</a:t>
            </a:r>
            <a:endParaRPr lang="en-GB" dirty="0">
              <a:latin typeface="Arial" panose="020B0604020202020204" pitchFamily="34" charset="0"/>
              <a:ea typeface="Calibri" panose="020F0502020204030204" pitchFamily="34" charset="0"/>
              <a:cs typeface="Arial" panose="020B0604020202020204" pitchFamily="34" charset="0"/>
            </a:endParaRPr>
          </a:p>
          <a:p>
            <a:pPr>
              <a:spcAft>
                <a:spcPts val="800"/>
              </a:spcAft>
            </a:pPr>
            <a:r>
              <a:rPr lang="en-GB" b="1" dirty="0">
                <a:latin typeface="Arial" panose="020B0604020202020204" pitchFamily="34" charset="0"/>
                <a:ea typeface="Calibri" panose="020F0502020204030204" pitchFamily="34" charset="0"/>
                <a:cs typeface="Arial" panose="020B0604020202020204" pitchFamily="34" charset="0"/>
              </a:rPr>
              <a:t>Planning</a:t>
            </a:r>
            <a:endParaRPr lang="en-GB" dirty="0">
              <a:latin typeface="Arial" panose="020B0604020202020204" pitchFamily="34" charset="0"/>
              <a:ea typeface="Calibri" panose="020F0502020204030204" pitchFamily="34" charset="0"/>
              <a:cs typeface="Arial" panose="020B0604020202020204" pitchFamily="34" charset="0"/>
            </a:endParaRPr>
          </a:p>
          <a:p>
            <a:pPr>
              <a:spcAft>
                <a:spcPts val="800"/>
              </a:spcAft>
            </a:pPr>
            <a:r>
              <a:rPr lang="en-GB" b="1" dirty="0">
                <a:latin typeface="Arial" panose="020B0604020202020204" pitchFamily="34" charset="0"/>
                <a:ea typeface="Calibri" panose="020F0502020204030204" pitchFamily="34" charset="0"/>
                <a:cs typeface="Arial" panose="020B0604020202020204" pitchFamily="34" charset="0"/>
              </a:rPr>
              <a:t>Engagement with Learners and Learning</a:t>
            </a:r>
            <a:endParaRPr lang="en-GB" dirty="0">
              <a:latin typeface="Arial" panose="020B0604020202020204" pitchFamily="34" charset="0"/>
              <a:ea typeface="Calibri" panose="020F0502020204030204" pitchFamily="34" charset="0"/>
              <a:cs typeface="Arial" panose="020B0604020202020204" pitchFamily="34" charset="0"/>
            </a:endParaRPr>
          </a:p>
          <a:p>
            <a:pPr>
              <a:spcAft>
                <a:spcPts val="800"/>
              </a:spcAft>
            </a:pPr>
            <a:r>
              <a:rPr lang="en-GB" b="1" dirty="0">
                <a:latin typeface="Arial" panose="020B0604020202020204" pitchFamily="34" charset="0"/>
                <a:ea typeface="Calibri" panose="020F0502020204030204" pitchFamily="34" charset="0"/>
                <a:cs typeface="Arial" panose="020B0604020202020204" pitchFamily="34" charset="0"/>
              </a:rPr>
              <a:t>Links Beyond the Classroom</a:t>
            </a:r>
            <a:endParaRPr lang="en-GB" dirty="0">
              <a:latin typeface="Arial" panose="020B0604020202020204" pitchFamily="34" charset="0"/>
              <a:ea typeface="Calibri" panose="020F0502020204030204" pitchFamily="34" charset="0"/>
              <a:cs typeface="Arial" panose="020B0604020202020204" pitchFamily="34" charset="0"/>
            </a:endParaRPr>
          </a:p>
          <a:p>
            <a:pPr marL="0" indent="0">
              <a:buNone/>
            </a:pPr>
            <a:r>
              <a:rPr lang="en-GB" b="1" i="1" dirty="0">
                <a:latin typeface="Arial" panose="020B0604020202020204" pitchFamily="34" charset="0"/>
                <a:ea typeface="Calibri" panose="020F0502020204030204" pitchFamily="34" charset="0"/>
                <a:cs typeface="Arial" panose="020B0604020202020204" pitchFamily="34" charset="0"/>
              </a:rPr>
              <a:t>using the ‘Classroom Quality Standards’ Framework. </a:t>
            </a:r>
            <a:endParaRPr lang="en-GB" i="1" dirty="0"/>
          </a:p>
        </p:txBody>
      </p:sp>
      <p:sp>
        <p:nvSpPr>
          <p:cNvPr id="12" name="Rectangle 11">
            <a:extLst>
              <a:ext uri="{FF2B5EF4-FFF2-40B4-BE49-F238E27FC236}">
                <a16:creationId xmlns:a16="http://schemas.microsoft.com/office/drawing/2014/main" id="{054F317B-4EA9-4C94-9EF8-020431E397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37007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28D90-452E-45E0-A9E9-AB6CB161B8B9}"/>
              </a:ext>
            </a:extLst>
          </p:cNvPr>
          <p:cNvSpPr>
            <a:spLocks noGrp="1"/>
          </p:cNvSpPr>
          <p:nvPr>
            <p:ph type="title"/>
          </p:nvPr>
        </p:nvSpPr>
        <p:spPr>
          <a:xfrm>
            <a:off x="838200" y="1096645"/>
            <a:ext cx="10515600" cy="416271"/>
          </a:xfrm>
        </p:spPr>
        <p:txBody>
          <a:bodyPr>
            <a:noAutofit/>
          </a:bodyPr>
          <a:lstStyle/>
          <a:p>
            <a:pPr algn="ctr"/>
            <a:r>
              <a:rPr lang="en-GB" sz="2400" b="1" dirty="0">
                <a:latin typeface="+mn-lt"/>
                <a:ea typeface="Times New Roman" panose="02020603050405020304" pitchFamily="18" charset="0"/>
                <a:cs typeface="Arial" panose="020B0604020202020204" pitchFamily="34" charset="0"/>
              </a:rPr>
              <a:t>Provision and Support for School Leaders – Becoming strategic, influential and effective leaders</a:t>
            </a:r>
            <a:endParaRPr lang="en-GB" sz="2400" dirty="0">
              <a:latin typeface="+mn-lt"/>
              <a:cs typeface="Arial" panose="020B0604020202020204" pitchFamily="34" charset="0"/>
            </a:endParaRPr>
          </a:p>
        </p:txBody>
      </p:sp>
      <p:sp>
        <p:nvSpPr>
          <p:cNvPr id="6" name="Rectangle 5">
            <a:extLst>
              <a:ext uri="{FF2B5EF4-FFF2-40B4-BE49-F238E27FC236}">
                <a16:creationId xmlns:a16="http://schemas.microsoft.com/office/drawing/2014/main" id="{1AAF2523-D586-4252-B3EE-AA06C2A430BF}"/>
              </a:ext>
            </a:extLst>
          </p:cNvPr>
          <p:cNvSpPr/>
          <p:nvPr/>
        </p:nvSpPr>
        <p:spPr>
          <a:xfrm>
            <a:off x="461633" y="2096159"/>
            <a:ext cx="5406044" cy="4390882"/>
          </a:xfrm>
          <a:prstGeom prst="rect">
            <a:avLst/>
          </a:prstGeom>
          <a:solidFill>
            <a:schemeClr val="accent3">
              <a:lumMod val="20000"/>
              <a:lumOff val="80000"/>
            </a:schemeClr>
          </a:solidFill>
          <a:ln w="38100">
            <a:solidFill>
              <a:schemeClr val="tx2">
                <a:lumMod val="60000"/>
                <a:lumOff val="40000"/>
              </a:schemeClr>
            </a:solidFill>
          </a:ln>
        </p:spPr>
        <p:txBody>
          <a:bodyPr wrap="square">
            <a:spAutoFit/>
          </a:bodyPr>
          <a:lstStyle/>
          <a:p>
            <a:pPr marL="342900" lvl="0" indent="-342900">
              <a:lnSpc>
                <a:spcPct val="150000"/>
              </a:lnSpc>
              <a:spcAft>
                <a:spcPts val="300"/>
              </a:spcAft>
              <a:buSzPts val="1000"/>
              <a:buFont typeface="Symbol" panose="05050102010706020507" pitchFamily="18" charset="2"/>
              <a:buChar char=""/>
              <a:tabLst>
                <a:tab pos="457200" algn="l"/>
              </a:tabLst>
            </a:pPr>
            <a:r>
              <a:rPr lang="en-GB" dirty="0">
                <a:solidFill>
                  <a:srgbClr val="000000"/>
                </a:solidFill>
                <a:ea typeface="Times New Roman" panose="02020603050405020304" pitchFamily="18" charset="0"/>
                <a:cs typeface="Calibri" panose="020F0502020204030204" pitchFamily="34" charset="0"/>
              </a:rPr>
              <a:t>Development of School and Departmental Development/improvement Plans</a:t>
            </a:r>
            <a:endParaRPr lang="en-GB" dirty="0">
              <a:ea typeface="Calibri" panose="020F0502020204030204" pitchFamily="34" charset="0"/>
              <a:cs typeface="Calibri" panose="020F0502020204030204" pitchFamily="34" charset="0"/>
            </a:endParaRPr>
          </a:p>
          <a:p>
            <a:pPr marL="342900" lvl="0" indent="-342900">
              <a:lnSpc>
                <a:spcPct val="150000"/>
              </a:lnSpc>
              <a:spcAft>
                <a:spcPts val="300"/>
              </a:spcAft>
              <a:buSzPts val="1000"/>
              <a:buFont typeface="Symbol" panose="05050102010706020507" pitchFamily="18" charset="2"/>
              <a:buChar char=""/>
              <a:tabLst>
                <a:tab pos="457200" algn="l"/>
              </a:tabLst>
            </a:pPr>
            <a:r>
              <a:rPr lang="en-GB" dirty="0">
                <a:solidFill>
                  <a:srgbClr val="000000"/>
                </a:solidFill>
                <a:ea typeface="Times New Roman" panose="02020603050405020304" pitchFamily="18" charset="0"/>
                <a:cs typeface="Calibri" panose="020F0502020204030204" pitchFamily="34" charset="0"/>
              </a:rPr>
              <a:t>Developing appropriate structures, systems and policies to improve learning outcomes.</a:t>
            </a:r>
            <a:endParaRPr lang="en-GB" dirty="0">
              <a:ea typeface="Calibri" panose="020F0502020204030204" pitchFamily="34" charset="0"/>
              <a:cs typeface="Calibri" panose="020F0502020204030204" pitchFamily="34" charset="0"/>
            </a:endParaRPr>
          </a:p>
          <a:p>
            <a:pPr marL="342900" lvl="0" indent="-342900">
              <a:lnSpc>
                <a:spcPct val="150000"/>
              </a:lnSpc>
              <a:spcAft>
                <a:spcPts val="300"/>
              </a:spcAft>
              <a:buSzPts val="1000"/>
              <a:buFont typeface="Symbol" panose="05050102010706020507" pitchFamily="18" charset="2"/>
              <a:buChar char=""/>
              <a:tabLst>
                <a:tab pos="457200" algn="l"/>
              </a:tabLst>
            </a:pPr>
            <a:r>
              <a:rPr lang="en-GB" dirty="0">
                <a:solidFill>
                  <a:srgbClr val="000000"/>
                </a:solidFill>
                <a:ea typeface="Times New Roman" panose="02020603050405020304" pitchFamily="18" charset="0"/>
                <a:cs typeface="Calibri" panose="020F0502020204030204" pitchFamily="34" charset="0"/>
              </a:rPr>
              <a:t>Senior and middle leadership reviews and coaching</a:t>
            </a:r>
            <a:endParaRPr lang="en-GB" dirty="0">
              <a:ea typeface="Calibri" panose="020F0502020204030204" pitchFamily="34" charset="0"/>
              <a:cs typeface="Calibri" panose="020F0502020204030204" pitchFamily="34" charset="0"/>
            </a:endParaRPr>
          </a:p>
          <a:p>
            <a:pPr marL="342900" lvl="0" indent="-342900">
              <a:lnSpc>
                <a:spcPct val="150000"/>
              </a:lnSpc>
              <a:spcAft>
                <a:spcPts val="300"/>
              </a:spcAft>
              <a:buSzPts val="1000"/>
              <a:buFont typeface="Symbol" panose="05050102010706020507" pitchFamily="18" charset="2"/>
              <a:buChar char=""/>
              <a:tabLst>
                <a:tab pos="457200" algn="l"/>
              </a:tabLst>
            </a:pPr>
            <a:r>
              <a:rPr lang="en-GB" dirty="0">
                <a:solidFill>
                  <a:srgbClr val="000000"/>
                </a:solidFill>
                <a:ea typeface="Times New Roman" panose="02020603050405020304" pitchFamily="18" charset="0"/>
                <a:cs typeface="Calibri" panose="020F0502020204030204" pitchFamily="34" charset="0"/>
              </a:rPr>
              <a:t>Support for the development of quality teaching and learning</a:t>
            </a:r>
            <a:endParaRPr lang="en-GB" dirty="0">
              <a:ea typeface="Calibri" panose="020F0502020204030204" pitchFamily="34" charset="0"/>
              <a:cs typeface="Calibri" panose="020F0502020204030204" pitchFamily="34" charset="0"/>
            </a:endParaRPr>
          </a:p>
          <a:p>
            <a:pPr marL="342900" lvl="0" indent="-342900">
              <a:lnSpc>
                <a:spcPct val="150000"/>
              </a:lnSpc>
              <a:spcAft>
                <a:spcPts val="300"/>
              </a:spcAft>
              <a:buSzPts val="1000"/>
              <a:buFont typeface="Symbol" panose="05050102010706020507" pitchFamily="18" charset="2"/>
              <a:buChar char=""/>
              <a:tabLst>
                <a:tab pos="457200" algn="l"/>
              </a:tabLst>
            </a:pPr>
            <a:r>
              <a:rPr lang="en-GB" dirty="0">
                <a:solidFill>
                  <a:srgbClr val="000000"/>
                </a:solidFill>
                <a:ea typeface="Times New Roman" panose="02020603050405020304" pitchFamily="18" charset="0"/>
                <a:cs typeface="Calibri" panose="020F0502020204030204" pitchFamily="34" charset="0"/>
              </a:rPr>
              <a:t>Development of curriculum knowledge and application to school and classroom context.</a:t>
            </a:r>
            <a:endParaRPr lang="en-GB" dirty="0">
              <a:ea typeface="Calibri" panose="020F0502020204030204" pitchFamily="34" charset="0"/>
              <a:cs typeface="Calibri" panose="020F0502020204030204" pitchFamily="34" charset="0"/>
            </a:endParaRPr>
          </a:p>
          <a:p>
            <a:pPr marL="342900" lvl="0" indent="-342900">
              <a:lnSpc>
                <a:spcPct val="150000"/>
              </a:lnSpc>
              <a:spcAft>
                <a:spcPts val="300"/>
              </a:spcAft>
              <a:buSzPts val="1000"/>
              <a:buFont typeface="Symbol" panose="05050102010706020507" pitchFamily="18" charset="2"/>
              <a:buChar char=""/>
              <a:tabLst>
                <a:tab pos="457200" algn="l"/>
              </a:tabLst>
            </a:pPr>
            <a:r>
              <a:rPr lang="en-GB" dirty="0">
                <a:solidFill>
                  <a:srgbClr val="000000"/>
                </a:solidFill>
                <a:ea typeface="Times New Roman" panose="02020603050405020304" pitchFamily="18" charset="0"/>
                <a:cs typeface="Calibri" panose="020F0502020204030204" pitchFamily="34" charset="0"/>
              </a:rPr>
              <a:t>Subject reviews</a:t>
            </a:r>
            <a:endParaRPr lang="en-GB" dirty="0">
              <a:ea typeface="Calibri" panose="020F0502020204030204" pitchFamily="34" charset="0"/>
              <a:cs typeface="Calibri" panose="020F0502020204030204" pitchFamily="34" charset="0"/>
            </a:endParaRPr>
          </a:p>
        </p:txBody>
      </p:sp>
      <p:sp>
        <p:nvSpPr>
          <p:cNvPr id="7" name="Rectangle 6">
            <a:extLst>
              <a:ext uri="{FF2B5EF4-FFF2-40B4-BE49-F238E27FC236}">
                <a16:creationId xmlns:a16="http://schemas.microsoft.com/office/drawing/2014/main" id="{C56F1661-7824-4C26-BD9E-E14D4056CED8}"/>
              </a:ext>
            </a:extLst>
          </p:cNvPr>
          <p:cNvSpPr/>
          <p:nvPr/>
        </p:nvSpPr>
        <p:spPr>
          <a:xfrm>
            <a:off x="6096000" y="2100903"/>
            <a:ext cx="5864352" cy="4391972"/>
          </a:xfrm>
          <a:prstGeom prst="rect">
            <a:avLst/>
          </a:prstGeom>
          <a:solidFill>
            <a:schemeClr val="accent1">
              <a:lumMod val="20000"/>
              <a:lumOff val="80000"/>
            </a:schemeClr>
          </a:solidFill>
        </p:spPr>
        <p:txBody>
          <a:bodyPr wrap="square">
            <a:spAutoFit/>
          </a:bodyPr>
          <a:lstStyle/>
          <a:p>
            <a:pPr marL="342900" lvl="0" indent="-342900">
              <a:lnSpc>
                <a:spcPct val="150000"/>
              </a:lnSpc>
              <a:spcAft>
                <a:spcPts val="300"/>
              </a:spcAft>
              <a:buSzPts val="1000"/>
              <a:buFont typeface="Symbol" panose="05050102010706020507" pitchFamily="18" charset="2"/>
              <a:buChar char=""/>
              <a:tabLst>
                <a:tab pos="457200" algn="l"/>
              </a:tabLst>
            </a:pPr>
            <a:r>
              <a:rPr lang="en-GB"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Developing effective provision to support all pupils including those at risk of underachieving</a:t>
            </a:r>
            <a:endParaRPr lang="en-GB" sz="2000" dirty="0">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50000"/>
              </a:lnSpc>
              <a:spcAft>
                <a:spcPts val="300"/>
              </a:spcAft>
              <a:buSzPts val="1000"/>
              <a:buFont typeface="Symbol" panose="05050102010706020507" pitchFamily="18" charset="2"/>
              <a:buChar char=""/>
              <a:tabLst>
                <a:tab pos="457200" algn="l"/>
              </a:tabLst>
            </a:pPr>
            <a:r>
              <a:rPr lang="en-GB"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Pupil data and reviews of pupil performance</a:t>
            </a:r>
            <a:endParaRPr lang="en-GB" sz="2000" dirty="0">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50000"/>
              </a:lnSpc>
              <a:spcAft>
                <a:spcPts val="300"/>
              </a:spcAft>
              <a:buSzPts val="1000"/>
              <a:buFont typeface="Symbol" panose="05050102010706020507" pitchFamily="18" charset="2"/>
              <a:buChar char=""/>
              <a:tabLst>
                <a:tab pos="457200" algn="l"/>
              </a:tabLst>
            </a:pPr>
            <a:r>
              <a:rPr lang="en-GB"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Review of safeguarding processes</a:t>
            </a:r>
            <a:endParaRPr lang="en-GB" sz="2000" dirty="0">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50000"/>
              </a:lnSpc>
              <a:spcAft>
                <a:spcPts val="300"/>
              </a:spcAft>
              <a:buSzPts val="1000"/>
              <a:buFont typeface="Symbol" panose="05050102010706020507" pitchFamily="18" charset="2"/>
              <a:buChar char=""/>
              <a:tabLst>
                <a:tab pos="457200" algn="l"/>
              </a:tabLst>
            </a:pPr>
            <a:r>
              <a:rPr lang="en-GB" sz="2000" dirty="0">
                <a:solidFill>
                  <a:srgbClr val="30303C"/>
                </a:solidFill>
                <a:latin typeface="Calibri" panose="020F0502020204030204" pitchFamily="34" charset="0"/>
                <a:ea typeface="Times New Roman" panose="02020603050405020304" pitchFamily="18" charset="0"/>
                <a:cs typeface="Calibri" panose="020F0502020204030204" pitchFamily="34" charset="0"/>
              </a:rPr>
              <a:t>Online, Email and telephone support or advice when needed.</a:t>
            </a:r>
            <a:endParaRPr lang="en-GB" sz="2000" dirty="0">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50000"/>
              </a:lnSpc>
              <a:spcAft>
                <a:spcPts val="300"/>
              </a:spcAft>
              <a:buSzPts val="1000"/>
              <a:buFont typeface="Symbol" panose="05050102010706020507" pitchFamily="18" charset="2"/>
              <a:buChar char=""/>
              <a:tabLst>
                <a:tab pos="457200" algn="l"/>
              </a:tabLst>
            </a:pPr>
            <a:r>
              <a:rPr lang="en-GB" sz="2000" dirty="0">
                <a:solidFill>
                  <a:srgbClr val="30303C"/>
                </a:solidFill>
                <a:latin typeface="Calibri" panose="020F0502020204030204" pitchFamily="34" charset="0"/>
                <a:ea typeface="Times New Roman" panose="02020603050405020304" pitchFamily="18" charset="0"/>
                <a:cs typeface="Calibri" panose="020F0502020204030204" pitchFamily="34" charset="0"/>
              </a:rPr>
              <a:t>External validation of school self-evaluation</a:t>
            </a:r>
            <a:endParaRPr lang="en-GB" sz="2000" dirty="0">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50000"/>
              </a:lnSpc>
              <a:spcAft>
                <a:spcPts val="300"/>
              </a:spcAft>
              <a:buSzPts val="1000"/>
              <a:buFont typeface="Symbol" panose="05050102010706020507" pitchFamily="18" charset="2"/>
              <a:buChar char=""/>
              <a:tabLst>
                <a:tab pos="457200" algn="l"/>
              </a:tabLst>
            </a:pPr>
            <a:r>
              <a:rPr lang="en-GB" sz="2000" dirty="0">
                <a:solidFill>
                  <a:srgbClr val="30303C"/>
                </a:solidFill>
                <a:latin typeface="Calibri" panose="020F0502020204030204" pitchFamily="34" charset="0"/>
                <a:ea typeface="Times New Roman" panose="02020603050405020304" pitchFamily="18" charset="0"/>
                <a:cs typeface="Calibri" panose="020F0502020204030204" pitchFamily="34" charset="0"/>
              </a:rPr>
              <a:t>Advice with headteacher management review and objective and target setting </a:t>
            </a:r>
            <a:endParaRPr lang="en-GB" sz="2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7017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69F4C-D4D8-4FC1-8D2C-C74BE947E14F}"/>
              </a:ext>
            </a:extLst>
          </p:cNvPr>
          <p:cNvSpPr>
            <a:spLocks noGrp="1"/>
          </p:cNvSpPr>
          <p:nvPr>
            <p:ph type="title"/>
          </p:nvPr>
        </p:nvSpPr>
        <p:spPr>
          <a:xfrm>
            <a:off x="720852" y="969800"/>
            <a:ext cx="10750296" cy="707217"/>
          </a:xfrm>
        </p:spPr>
        <p:txBody>
          <a:bodyPr>
            <a:noAutofit/>
          </a:bodyPr>
          <a:lstStyle/>
          <a:p>
            <a:pPr algn="ctr"/>
            <a:br>
              <a:rPr lang="en-GB" sz="2800" b="1" dirty="0">
                <a:solidFill>
                  <a:srgbClr val="7030A0"/>
                </a:solidFill>
                <a:latin typeface="Arial" panose="020B0604020202020204" pitchFamily="34" charset="0"/>
                <a:ea typeface="Times New Roman" panose="02020603050405020304" pitchFamily="18" charset="0"/>
                <a:cs typeface="Arial" panose="020B0604020202020204" pitchFamily="34" charset="0"/>
              </a:rPr>
            </a:br>
            <a:br>
              <a:rPr lang="en-GB" sz="2800" b="1" dirty="0">
                <a:solidFill>
                  <a:srgbClr val="7030A0"/>
                </a:solidFill>
                <a:latin typeface="Arial" panose="020B0604020202020204" pitchFamily="34" charset="0"/>
                <a:ea typeface="Times New Roman" panose="02020603050405020304" pitchFamily="18" charset="0"/>
                <a:cs typeface="Arial" panose="020B0604020202020204" pitchFamily="34" charset="0"/>
              </a:rPr>
            </a:br>
            <a:br>
              <a:rPr lang="en-GB" sz="2800" b="1" dirty="0">
                <a:solidFill>
                  <a:srgbClr val="7030A0"/>
                </a:solidFill>
                <a:latin typeface="Arial" panose="020B0604020202020204" pitchFamily="34" charset="0"/>
                <a:ea typeface="Times New Roman" panose="02020603050405020304" pitchFamily="18" charset="0"/>
                <a:cs typeface="Arial" panose="020B0604020202020204" pitchFamily="34" charset="0"/>
              </a:rPr>
            </a:br>
            <a:br>
              <a:rPr lang="en-GB" sz="2800" b="1" dirty="0">
                <a:solidFill>
                  <a:srgbClr val="7030A0"/>
                </a:solidFill>
                <a:latin typeface="Arial" panose="020B0604020202020204" pitchFamily="34" charset="0"/>
                <a:ea typeface="Times New Roman" panose="02020603050405020304" pitchFamily="18" charset="0"/>
                <a:cs typeface="Arial" panose="020B0604020202020204" pitchFamily="34" charset="0"/>
              </a:rPr>
            </a:br>
            <a:br>
              <a:rPr lang="en-GB" sz="2800" b="1" dirty="0">
                <a:solidFill>
                  <a:srgbClr val="7030A0"/>
                </a:solidFill>
                <a:latin typeface="Arial" panose="020B0604020202020204" pitchFamily="34" charset="0"/>
                <a:ea typeface="Times New Roman" panose="02020603050405020304" pitchFamily="18" charset="0"/>
                <a:cs typeface="Arial" panose="020B0604020202020204" pitchFamily="34" charset="0"/>
              </a:rPr>
            </a:br>
            <a:r>
              <a:rPr lang="en-GB" sz="2400" b="1" dirty="0">
                <a:latin typeface="+mn-lt"/>
                <a:ea typeface="Times New Roman" panose="02020603050405020304" pitchFamily="18" charset="0"/>
                <a:cs typeface="Calibri" panose="020F0502020204030204" pitchFamily="34" charset="0"/>
              </a:rPr>
              <a:t>Provision and Support for Teachers – Becoming knowledgeable, competent and professional teachers</a:t>
            </a:r>
            <a:endParaRPr lang="en-GB" sz="2400" dirty="0">
              <a:latin typeface="+mn-lt"/>
              <a:cs typeface="Calibri" panose="020F0502020204030204" pitchFamily="34" charset="0"/>
            </a:endParaRPr>
          </a:p>
        </p:txBody>
      </p:sp>
      <p:sp>
        <p:nvSpPr>
          <p:cNvPr id="4" name="Rectangle 3">
            <a:extLst>
              <a:ext uri="{FF2B5EF4-FFF2-40B4-BE49-F238E27FC236}">
                <a16:creationId xmlns:a16="http://schemas.microsoft.com/office/drawing/2014/main" id="{1413BD75-8846-4122-B025-EFFDB6159A11}"/>
              </a:ext>
            </a:extLst>
          </p:cNvPr>
          <p:cNvSpPr/>
          <p:nvPr/>
        </p:nvSpPr>
        <p:spPr>
          <a:xfrm>
            <a:off x="219455" y="2622304"/>
            <a:ext cx="6327649" cy="3470822"/>
          </a:xfrm>
          <a:prstGeom prst="rect">
            <a:avLst/>
          </a:prstGeom>
          <a:solidFill>
            <a:schemeClr val="accent3">
              <a:lumMod val="20000"/>
              <a:lumOff val="80000"/>
            </a:schemeClr>
          </a:solidFill>
        </p:spPr>
        <p:txBody>
          <a:bodyPr wrap="square">
            <a:spAutoFit/>
          </a:bodyPr>
          <a:lstStyle/>
          <a:p>
            <a:pPr>
              <a:lnSpc>
                <a:spcPct val="150000"/>
              </a:lnSpc>
              <a:spcAft>
                <a:spcPts val="1000"/>
              </a:spcAft>
            </a:pPr>
            <a:r>
              <a:rPr lang="en-GB" dirty="0">
                <a:latin typeface="Calibri" panose="020F0502020204030204" pitchFamily="34" charset="0"/>
                <a:ea typeface="Calibri" panose="020F0502020204030204" pitchFamily="34" charset="0"/>
                <a:cs typeface="Calibri" panose="020F0502020204030204" pitchFamily="34" charset="0"/>
              </a:rPr>
              <a:t>- </a:t>
            </a:r>
            <a:r>
              <a:rPr lang="en-GB" b="1" dirty="0">
                <a:latin typeface="Calibri" panose="020F0502020204030204" pitchFamily="34" charset="0"/>
                <a:ea typeface="Calibri" panose="020F0502020204030204" pitchFamily="34" charset="0"/>
                <a:cs typeface="Calibri" panose="020F0502020204030204" pitchFamily="34" charset="0"/>
              </a:rPr>
              <a:t>Using simple, evidence based educational theories to plan lessons and improve outcomes for students.</a:t>
            </a:r>
          </a:p>
          <a:p>
            <a:pPr>
              <a:lnSpc>
                <a:spcPct val="150000"/>
              </a:lnSpc>
              <a:spcAft>
                <a:spcPts val="1000"/>
              </a:spcAft>
            </a:pPr>
            <a:r>
              <a:rPr lang="en-GB" b="1" dirty="0">
                <a:latin typeface="Calibri" panose="020F0502020204030204" pitchFamily="34" charset="0"/>
                <a:ea typeface="Calibri" panose="020F0502020204030204" pitchFamily="34" charset="0"/>
                <a:cs typeface="Calibri" panose="020F0502020204030204" pitchFamily="34" charset="0"/>
              </a:rPr>
              <a:t>- Understanding and applying appropriate pedagogical strategies to improve teaching and learning.</a:t>
            </a:r>
          </a:p>
          <a:p>
            <a:pPr>
              <a:lnSpc>
                <a:spcPct val="150000"/>
              </a:lnSpc>
              <a:spcAft>
                <a:spcPts val="1000"/>
              </a:spcAft>
            </a:pPr>
            <a:r>
              <a:rPr lang="en-GB" b="1" dirty="0">
                <a:latin typeface="Calibri" panose="020F0502020204030204" pitchFamily="34" charset="0"/>
                <a:ea typeface="Calibri" panose="020F0502020204030204" pitchFamily="34" charset="0"/>
                <a:cs typeface="Calibri" panose="020F0502020204030204" pitchFamily="34" charset="0"/>
              </a:rPr>
              <a:t>- Improving the teaching and learning of STEM subjects.</a:t>
            </a:r>
          </a:p>
          <a:p>
            <a:pPr>
              <a:lnSpc>
                <a:spcPct val="150000"/>
              </a:lnSpc>
              <a:spcAft>
                <a:spcPts val="1000"/>
              </a:spcAft>
            </a:pPr>
            <a:r>
              <a:rPr lang="en-GB" b="1" dirty="0">
                <a:latin typeface="Calibri" panose="020F0502020204030204" pitchFamily="34" charset="0"/>
                <a:ea typeface="Calibri" panose="020F0502020204030204" pitchFamily="34" charset="0"/>
                <a:cs typeface="Calibri" panose="020F0502020204030204" pitchFamily="34" charset="0"/>
              </a:rPr>
              <a:t>- How children learn – A scientific approach.</a:t>
            </a:r>
          </a:p>
          <a:p>
            <a:pPr>
              <a:lnSpc>
                <a:spcPct val="150000"/>
              </a:lnSpc>
              <a:spcAft>
                <a:spcPts val="1000"/>
              </a:spcAft>
            </a:pPr>
            <a:r>
              <a:rPr lang="en-GB" b="1" dirty="0">
                <a:latin typeface="Calibri" panose="020F0502020204030204" pitchFamily="34" charset="0"/>
                <a:ea typeface="Calibri" panose="020F0502020204030204" pitchFamily="34" charset="0"/>
                <a:cs typeface="Calibri" panose="020F0502020204030204" pitchFamily="34" charset="0"/>
              </a:rPr>
              <a:t>- Developing students’ independent learning skills.</a:t>
            </a:r>
          </a:p>
        </p:txBody>
      </p:sp>
      <p:sp>
        <p:nvSpPr>
          <p:cNvPr id="5" name="Rectangle 4">
            <a:extLst>
              <a:ext uri="{FF2B5EF4-FFF2-40B4-BE49-F238E27FC236}">
                <a16:creationId xmlns:a16="http://schemas.microsoft.com/office/drawing/2014/main" id="{479241EE-F687-4C74-BA03-4FE16B06F5A9}"/>
              </a:ext>
            </a:extLst>
          </p:cNvPr>
          <p:cNvSpPr/>
          <p:nvPr/>
        </p:nvSpPr>
        <p:spPr>
          <a:xfrm>
            <a:off x="6705047" y="2325781"/>
            <a:ext cx="5267498" cy="4063869"/>
          </a:xfrm>
          <a:prstGeom prst="rect">
            <a:avLst/>
          </a:prstGeom>
          <a:solidFill>
            <a:schemeClr val="accent1">
              <a:lumMod val="40000"/>
              <a:lumOff val="60000"/>
            </a:schemeClr>
          </a:solidFill>
          <a:ln w="38100">
            <a:solidFill>
              <a:srgbClr val="7030A0"/>
            </a:solidFill>
          </a:ln>
        </p:spPr>
        <p:txBody>
          <a:bodyPr wrap="square">
            <a:spAutoFit/>
          </a:bodyPr>
          <a:lstStyle/>
          <a:p>
            <a:pPr>
              <a:lnSpc>
                <a:spcPct val="150000"/>
              </a:lnSpc>
              <a:spcAft>
                <a:spcPts val="1000"/>
              </a:spcAft>
            </a:pPr>
            <a:r>
              <a:rPr lang="en-GB" b="1" dirty="0">
                <a:latin typeface="Helvetica" panose="020B0604020202020204" pitchFamily="34" charset="0"/>
                <a:ea typeface="Calibri" panose="020F0502020204030204" pitchFamily="34" charset="0"/>
                <a:cs typeface="Times New Roman" panose="02020603050405020304" pitchFamily="18" charset="0"/>
              </a:rPr>
              <a:t>- </a:t>
            </a:r>
            <a:r>
              <a:rPr lang="en-GB" sz="1600" b="1" dirty="0">
                <a:solidFill>
                  <a:schemeClr val="accent1">
                    <a:lumMod val="50000"/>
                  </a:schemeClr>
                </a:solidFill>
                <a:latin typeface="Helvetica" panose="020B0604020202020204" pitchFamily="34" charset="0"/>
                <a:ea typeface="Calibri" panose="020F0502020204030204" pitchFamily="34" charset="0"/>
                <a:cs typeface="Times New Roman" panose="02020603050405020304" pitchFamily="18" charset="0"/>
              </a:rPr>
              <a:t>Instilling the concept of ‘Rigour’ and ‘Resilience’ in the classroom</a:t>
            </a:r>
            <a:endParaRPr lang="en-GB" sz="16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1000"/>
              </a:spcAft>
            </a:pPr>
            <a:r>
              <a:rPr lang="en-GB" sz="1600" b="1" dirty="0">
                <a:solidFill>
                  <a:schemeClr val="accent1">
                    <a:lumMod val="50000"/>
                  </a:schemeClr>
                </a:solidFill>
                <a:latin typeface="Helvetica" panose="020B0604020202020204" pitchFamily="34" charset="0"/>
                <a:ea typeface="Calibri" panose="020F0502020204030204" pitchFamily="34" charset="0"/>
                <a:cs typeface="Times New Roman" panose="02020603050405020304" pitchFamily="18" charset="0"/>
              </a:rPr>
              <a:t>- How to support students, when learning is a challenge. </a:t>
            </a:r>
            <a:endParaRPr lang="en-GB" sz="16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1000"/>
              </a:spcAft>
            </a:pPr>
            <a:r>
              <a:rPr lang="en-GB" sz="1600" b="1" dirty="0">
                <a:solidFill>
                  <a:schemeClr val="accent1">
                    <a:lumMod val="50000"/>
                  </a:schemeClr>
                </a:solidFill>
                <a:latin typeface="Helvetica" panose="020B0604020202020204" pitchFamily="34" charset="0"/>
                <a:ea typeface="Calibri" panose="020F0502020204030204" pitchFamily="34" charset="0"/>
                <a:cs typeface="Times New Roman" panose="02020603050405020304" pitchFamily="18" charset="0"/>
              </a:rPr>
              <a:t>- Stretching and challenging the most able students.</a:t>
            </a:r>
            <a:endParaRPr lang="en-GB" sz="16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1000"/>
              </a:spcAft>
            </a:pPr>
            <a:r>
              <a:rPr lang="en-GB" sz="1600" b="1" dirty="0">
                <a:solidFill>
                  <a:schemeClr val="accent1">
                    <a:lumMod val="50000"/>
                  </a:schemeClr>
                </a:solidFill>
                <a:latin typeface="Helvetica" panose="020B0604020202020204" pitchFamily="34" charset="0"/>
                <a:ea typeface="Calibri" panose="020F0502020204030204" pitchFamily="34" charset="0"/>
                <a:cs typeface="Times New Roman" panose="02020603050405020304" pitchFamily="18" charset="0"/>
              </a:rPr>
              <a:t>- Leading learning in the classroom.</a:t>
            </a:r>
            <a:endParaRPr lang="en-GB" sz="16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1000"/>
              </a:spcAft>
            </a:pPr>
            <a:r>
              <a:rPr lang="en-GB" sz="1600" b="1" dirty="0">
                <a:solidFill>
                  <a:schemeClr val="accent1">
                    <a:lumMod val="50000"/>
                  </a:schemeClr>
                </a:solidFill>
                <a:latin typeface="Helvetica" panose="020B0604020202020204" pitchFamily="34" charset="0"/>
                <a:ea typeface="Calibri" panose="020F0502020204030204" pitchFamily="34" charset="0"/>
                <a:cs typeface="Times New Roman" panose="02020603050405020304" pitchFamily="18" charset="0"/>
              </a:rPr>
              <a:t>- Breath and Depth – Inspire love for your subject.</a:t>
            </a:r>
            <a:endParaRPr lang="en-GB" sz="16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1000"/>
              </a:spcAft>
            </a:pPr>
            <a:r>
              <a:rPr lang="en-GB" sz="1600" b="1" dirty="0">
                <a:solidFill>
                  <a:schemeClr val="accent1">
                    <a:lumMod val="50000"/>
                  </a:schemeClr>
                </a:solidFill>
                <a:latin typeface="Helvetica" panose="020B0604020202020204" pitchFamily="34" charset="0"/>
                <a:ea typeface="Calibri" panose="020F0502020204030204" pitchFamily="34" charset="0"/>
                <a:cs typeface="Times New Roman" panose="02020603050405020304" pitchFamily="18" charset="0"/>
              </a:rPr>
              <a:t>- Supporting the disadvantaged and those with Special Educational Needs (SEN)</a:t>
            </a:r>
            <a:endParaRPr lang="en-GB" sz="16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1435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04370B4-977F-4779-95F9-BD55C5A94349}"/>
              </a:ext>
            </a:extLst>
          </p:cNvPr>
          <p:cNvSpPr/>
          <p:nvPr/>
        </p:nvSpPr>
        <p:spPr>
          <a:xfrm>
            <a:off x="617913" y="2244829"/>
            <a:ext cx="4962144" cy="3189784"/>
          </a:xfrm>
          <a:prstGeom prst="rect">
            <a:avLst/>
          </a:prstGeom>
          <a:solidFill>
            <a:schemeClr val="accent2">
              <a:lumMod val="20000"/>
              <a:lumOff val="80000"/>
            </a:schemeClr>
          </a:solidFill>
        </p:spPr>
        <p:txBody>
          <a:bodyPr wrap="square">
            <a:spAutoFit/>
          </a:bodyPr>
          <a:lstStyle/>
          <a:p>
            <a:pPr>
              <a:lnSpc>
                <a:spcPct val="150000"/>
              </a:lnSpc>
              <a:spcAft>
                <a:spcPts val="1000"/>
              </a:spcAft>
            </a:pPr>
            <a:r>
              <a:rPr lang="en-GB" sz="2400" b="1" dirty="0">
                <a:ea typeface="Calibri" panose="020F0502020204030204" pitchFamily="34" charset="0"/>
                <a:cs typeface="Arial" panose="020B0604020202020204" pitchFamily="34" charset="0"/>
              </a:rPr>
              <a:t>- </a:t>
            </a:r>
            <a:r>
              <a:rPr lang="en-GB" sz="2400" dirty="0">
                <a:ea typeface="Calibri" panose="020F0502020204030204" pitchFamily="34" charset="0"/>
                <a:cs typeface="Calibri" panose="020F0502020204030204" pitchFamily="34" charset="0"/>
              </a:rPr>
              <a:t>Essential Study and Life Skills</a:t>
            </a:r>
          </a:p>
          <a:p>
            <a:pPr>
              <a:lnSpc>
                <a:spcPct val="150000"/>
              </a:lnSpc>
              <a:spcAft>
                <a:spcPts val="1000"/>
              </a:spcAft>
            </a:pPr>
            <a:r>
              <a:rPr lang="en-GB" sz="2400" dirty="0">
                <a:ea typeface="Calibri" panose="020F0502020204030204" pitchFamily="34" charset="0"/>
                <a:cs typeface="Calibri" panose="020F0502020204030204" pitchFamily="34" charset="0"/>
              </a:rPr>
              <a:t>- Developing essential 21</a:t>
            </a:r>
            <a:r>
              <a:rPr lang="en-GB" sz="2400" baseline="30000" dirty="0">
                <a:ea typeface="Calibri" panose="020F0502020204030204" pitchFamily="34" charset="0"/>
                <a:cs typeface="Calibri" panose="020F0502020204030204" pitchFamily="34" charset="0"/>
              </a:rPr>
              <a:t>st</a:t>
            </a:r>
            <a:r>
              <a:rPr lang="en-GB" sz="2400" dirty="0">
                <a:ea typeface="Calibri" panose="020F0502020204030204" pitchFamily="34" charset="0"/>
                <a:cs typeface="Calibri" panose="020F0502020204030204" pitchFamily="34" charset="0"/>
              </a:rPr>
              <a:t> century skills</a:t>
            </a:r>
          </a:p>
          <a:p>
            <a:pPr>
              <a:lnSpc>
                <a:spcPct val="150000"/>
              </a:lnSpc>
              <a:spcAft>
                <a:spcPts val="1000"/>
              </a:spcAft>
            </a:pPr>
            <a:r>
              <a:rPr lang="en-GB" sz="2400" dirty="0">
                <a:ea typeface="Calibri" panose="020F0502020204030204" pitchFamily="34" charset="0"/>
                <a:cs typeface="Calibri" panose="020F0502020204030204" pitchFamily="34" charset="0"/>
              </a:rPr>
              <a:t>- Growth Mindset</a:t>
            </a:r>
          </a:p>
          <a:p>
            <a:pPr>
              <a:lnSpc>
                <a:spcPct val="150000"/>
              </a:lnSpc>
              <a:spcAft>
                <a:spcPts val="1000"/>
              </a:spcAft>
            </a:pPr>
            <a:r>
              <a:rPr lang="en-GB" sz="2400" dirty="0">
                <a:ea typeface="Calibri" panose="020F0502020204030204" pitchFamily="34" charset="0"/>
                <a:cs typeface="Calibri" panose="020F0502020204030204" pitchFamily="34" charset="0"/>
              </a:rPr>
              <a:t>- Thinking Skills</a:t>
            </a:r>
          </a:p>
        </p:txBody>
      </p:sp>
      <p:sp>
        <p:nvSpPr>
          <p:cNvPr id="6" name="Rectangle 5">
            <a:extLst>
              <a:ext uri="{FF2B5EF4-FFF2-40B4-BE49-F238E27FC236}">
                <a16:creationId xmlns:a16="http://schemas.microsoft.com/office/drawing/2014/main" id="{769E257A-F537-4C2C-9C71-405A2C27AC3D}"/>
              </a:ext>
            </a:extLst>
          </p:cNvPr>
          <p:cNvSpPr/>
          <p:nvPr/>
        </p:nvSpPr>
        <p:spPr>
          <a:xfrm>
            <a:off x="5977961" y="2935467"/>
            <a:ext cx="5295207" cy="2635786"/>
          </a:xfrm>
          <a:prstGeom prst="rect">
            <a:avLst/>
          </a:prstGeom>
          <a:solidFill>
            <a:schemeClr val="accent1">
              <a:lumMod val="40000"/>
              <a:lumOff val="60000"/>
            </a:schemeClr>
          </a:solidFill>
        </p:spPr>
        <p:txBody>
          <a:bodyPr wrap="square">
            <a:spAutoFit/>
          </a:bodyPr>
          <a:lstStyle/>
          <a:p>
            <a:pPr>
              <a:lnSpc>
                <a:spcPct val="150000"/>
              </a:lnSpc>
              <a:spcAft>
                <a:spcPts val="1000"/>
              </a:spcAft>
            </a:pPr>
            <a:r>
              <a:rPr lang="en-GB" sz="2400" b="1" dirty="0">
                <a:ea typeface="Calibri" panose="020F0502020204030204" pitchFamily="34" charset="0"/>
                <a:cs typeface="Calibri" panose="020F0502020204030204" pitchFamily="34" charset="0"/>
              </a:rPr>
              <a:t>- </a:t>
            </a:r>
            <a:r>
              <a:rPr lang="en-GB" sz="2400" dirty="0">
                <a:ea typeface="Calibri" panose="020F0502020204030204" pitchFamily="34" charset="0"/>
                <a:cs typeface="Calibri" panose="020F0502020204030204" pitchFamily="34" charset="0"/>
              </a:rPr>
              <a:t>Acquiring life long learning Attitudes</a:t>
            </a:r>
          </a:p>
          <a:p>
            <a:pPr>
              <a:lnSpc>
                <a:spcPct val="150000"/>
              </a:lnSpc>
              <a:spcAft>
                <a:spcPts val="1000"/>
              </a:spcAft>
            </a:pPr>
            <a:r>
              <a:rPr lang="en-GB" sz="2400" dirty="0">
                <a:ea typeface="Calibri" panose="020F0502020204030204" pitchFamily="34" charset="0"/>
                <a:cs typeface="Calibri" panose="020F0502020204030204" pitchFamily="34" charset="0"/>
              </a:rPr>
              <a:t>-  Sustainable learning Behaviours</a:t>
            </a:r>
          </a:p>
          <a:p>
            <a:pPr>
              <a:lnSpc>
                <a:spcPct val="150000"/>
              </a:lnSpc>
              <a:spcAft>
                <a:spcPts val="1000"/>
              </a:spcAft>
            </a:pPr>
            <a:r>
              <a:rPr lang="en-GB" sz="2400" dirty="0">
                <a:ea typeface="Calibri" panose="020F0502020204030204" pitchFamily="34" charset="0"/>
                <a:cs typeface="Calibri" panose="020F0502020204030204" pitchFamily="34" charset="0"/>
              </a:rPr>
              <a:t>- Building Cultural Capital</a:t>
            </a:r>
          </a:p>
          <a:p>
            <a:pPr>
              <a:lnSpc>
                <a:spcPct val="150000"/>
              </a:lnSpc>
              <a:spcAft>
                <a:spcPts val="1000"/>
              </a:spcAft>
            </a:pPr>
            <a:r>
              <a:rPr lang="en-GB" sz="2400" dirty="0">
                <a:ea typeface="Calibri" panose="020F0502020204030204" pitchFamily="34" charset="0"/>
                <a:cs typeface="Calibri" panose="020F0502020204030204" pitchFamily="34" charset="0"/>
              </a:rPr>
              <a:t>- University / Career Advice</a:t>
            </a:r>
          </a:p>
        </p:txBody>
      </p:sp>
      <p:sp>
        <p:nvSpPr>
          <p:cNvPr id="4" name="Rectangle 3">
            <a:extLst>
              <a:ext uri="{FF2B5EF4-FFF2-40B4-BE49-F238E27FC236}">
                <a16:creationId xmlns:a16="http://schemas.microsoft.com/office/drawing/2014/main" id="{CB16481F-1988-4081-AB78-38A299FDC61D}"/>
              </a:ext>
            </a:extLst>
          </p:cNvPr>
          <p:cNvSpPr/>
          <p:nvPr/>
        </p:nvSpPr>
        <p:spPr>
          <a:xfrm>
            <a:off x="475488" y="777056"/>
            <a:ext cx="11265408" cy="830997"/>
          </a:xfrm>
          <a:prstGeom prst="rect">
            <a:avLst/>
          </a:prstGeom>
        </p:spPr>
        <p:txBody>
          <a:bodyPr wrap="square">
            <a:spAutoFit/>
          </a:bodyPr>
          <a:lstStyle/>
          <a:p>
            <a:r>
              <a:rPr lang="en-GB" sz="2400" b="1" dirty="0">
                <a:solidFill>
                  <a:schemeClr val="bg1"/>
                </a:solidFill>
                <a:cs typeface="Calibri" panose="020F0502020204030204" pitchFamily="34" charset="0"/>
              </a:rPr>
              <a:t>PROVISION AND SUPPORT FOR STUDENTS - BECOMING WELL ROUNDED, CONFIDENT AND  INDEPENDENT LEARNERS</a:t>
            </a:r>
          </a:p>
        </p:txBody>
      </p:sp>
    </p:spTree>
    <p:extLst>
      <p:ext uri="{BB962C8B-B14F-4D97-AF65-F5344CB8AC3E}">
        <p14:creationId xmlns:p14="http://schemas.microsoft.com/office/powerpoint/2010/main" val="3894734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74004-6B7D-4C69-9766-AC4A7427F5FC}"/>
              </a:ext>
            </a:extLst>
          </p:cNvPr>
          <p:cNvSpPr>
            <a:spLocks noGrp="1"/>
          </p:cNvSpPr>
          <p:nvPr>
            <p:ph type="title"/>
          </p:nvPr>
        </p:nvSpPr>
        <p:spPr>
          <a:xfrm>
            <a:off x="838200" y="950342"/>
            <a:ext cx="10515600" cy="624090"/>
          </a:xfrm>
        </p:spPr>
        <p:txBody>
          <a:bodyPr>
            <a:normAutofit fontScale="90000"/>
          </a:bodyPr>
          <a:lstStyle/>
          <a:p>
            <a:pPr algn="ctr">
              <a:lnSpc>
                <a:spcPct val="107000"/>
              </a:lnSpc>
              <a:spcAft>
                <a:spcPts val="800"/>
              </a:spcAft>
            </a:pPr>
            <a:r>
              <a:rPr lang="en-US" sz="2400" b="1" dirty="0">
                <a:latin typeface="+mn-lt"/>
                <a:ea typeface="Calibri" panose="020F0502020204030204" pitchFamily="34" charset="0"/>
                <a:cs typeface="Times New Roman" panose="02020603050405020304" pitchFamily="18" charset="0"/>
              </a:rPr>
              <a:t>Template for action plan for improving teacher practice</a:t>
            </a:r>
            <a:endParaRPr lang="en-GB" sz="2400" b="1" dirty="0">
              <a:latin typeface="+mn-lt"/>
            </a:endParaRPr>
          </a:p>
        </p:txBody>
      </p:sp>
      <p:graphicFrame>
        <p:nvGraphicFramePr>
          <p:cNvPr id="5" name="Content Placeholder 4">
            <a:extLst>
              <a:ext uri="{FF2B5EF4-FFF2-40B4-BE49-F238E27FC236}">
                <a16:creationId xmlns:a16="http://schemas.microsoft.com/office/drawing/2014/main" id="{E6B2FE4C-4F91-4B2D-95B8-8D3D3E6696E5}"/>
              </a:ext>
            </a:extLst>
          </p:cNvPr>
          <p:cNvGraphicFramePr>
            <a:graphicFrameLocks noGrp="1"/>
          </p:cNvGraphicFramePr>
          <p:nvPr>
            <p:ph idx="1"/>
            <p:extLst>
              <p:ext uri="{D42A27DB-BD31-4B8C-83A1-F6EECF244321}">
                <p14:modId xmlns:p14="http://schemas.microsoft.com/office/powerpoint/2010/main" val="2490141594"/>
              </p:ext>
            </p:extLst>
          </p:nvPr>
        </p:nvGraphicFramePr>
        <p:xfrm>
          <a:off x="451658" y="2034284"/>
          <a:ext cx="11288684" cy="4659123"/>
        </p:xfrm>
        <a:graphic>
          <a:graphicData uri="http://schemas.openxmlformats.org/drawingml/2006/table">
            <a:tbl>
              <a:tblPr firstRow="1" firstCol="1" bandRow="1">
                <a:tableStyleId>{5C22544A-7EE6-4342-B048-85BDC9FD1C3A}</a:tableStyleId>
              </a:tblPr>
              <a:tblGrid>
                <a:gridCol w="2099348">
                  <a:extLst>
                    <a:ext uri="{9D8B030D-6E8A-4147-A177-3AD203B41FA5}">
                      <a16:colId xmlns:a16="http://schemas.microsoft.com/office/drawing/2014/main" val="1107210278"/>
                    </a:ext>
                  </a:extLst>
                </a:gridCol>
                <a:gridCol w="2297334">
                  <a:extLst>
                    <a:ext uri="{9D8B030D-6E8A-4147-A177-3AD203B41FA5}">
                      <a16:colId xmlns:a16="http://schemas.microsoft.com/office/drawing/2014/main" val="3513112749"/>
                    </a:ext>
                  </a:extLst>
                </a:gridCol>
                <a:gridCol w="2297334">
                  <a:extLst>
                    <a:ext uri="{9D8B030D-6E8A-4147-A177-3AD203B41FA5}">
                      <a16:colId xmlns:a16="http://schemas.microsoft.com/office/drawing/2014/main" val="537435075"/>
                    </a:ext>
                  </a:extLst>
                </a:gridCol>
                <a:gridCol w="2297334">
                  <a:extLst>
                    <a:ext uri="{9D8B030D-6E8A-4147-A177-3AD203B41FA5}">
                      <a16:colId xmlns:a16="http://schemas.microsoft.com/office/drawing/2014/main" val="3111980301"/>
                    </a:ext>
                  </a:extLst>
                </a:gridCol>
                <a:gridCol w="2297334">
                  <a:extLst>
                    <a:ext uri="{9D8B030D-6E8A-4147-A177-3AD203B41FA5}">
                      <a16:colId xmlns:a16="http://schemas.microsoft.com/office/drawing/2014/main" val="2813207067"/>
                    </a:ext>
                  </a:extLst>
                </a:gridCol>
              </a:tblGrid>
              <a:tr h="1093450">
                <a:tc gridSpan="5">
                  <a:txBody>
                    <a:bodyPr/>
                    <a:lstStyle/>
                    <a:p>
                      <a:pPr>
                        <a:spcAft>
                          <a:spcPts val="0"/>
                        </a:spcAft>
                      </a:pPr>
                      <a:r>
                        <a:rPr lang="en-US" sz="1400" dirty="0">
                          <a:effectLst/>
                        </a:rPr>
                        <a:t>Individual action plan</a:t>
                      </a:r>
                      <a:endParaRPr lang="en-GB" sz="1400" dirty="0">
                        <a:effectLst/>
                      </a:endParaRPr>
                    </a:p>
                    <a:p>
                      <a:pPr>
                        <a:spcAft>
                          <a:spcPts val="0"/>
                        </a:spcAft>
                      </a:pPr>
                      <a:r>
                        <a:rPr lang="en-US" sz="1400" dirty="0">
                          <a:effectLst/>
                        </a:rPr>
                        <a:t> </a:t>
                      </a:r>
                      <a:endParaRPr lang="en-GB" sz="1400" dirty="0">
                        <a:effectLst/>
                      </a:endParaRPr>
                    </a:p>
                    <a:p>
                      <a:pPr>
                        <a:spcAft>
                          <a:spcPts val="0"/>
                        </a:spcAft>
                      </a:pPr>
                      <a:r>
                        <a:rPr lang="en-US" sz="1400" dirty="0">
                          <a:effectLst/>
                        </a:rPr>
                        <a:t> </a:t>
                      </a:r>
                      <a:endParaRPr lang="en-GB" sz="1400" dirty="0">
                        <a:effectLst/>
                      </a:endParaRPr>
                    </a:p>
                    <a:p>
                      <a:pPr>
                        <a:spcAft>
                          <a:spcPts val="0"/>
                        </a:spcAft>
                      </a:pPr>
                      <a:r>
                        <a:rPr lang="en-US" sz="1400" dirty="0">
                          <a:effectLst/>
                        </a:rPr>
                        <a:t>Name:                                                                   Agreed timescale:                                      Areas of focus/support:</a:t>
                      </a:r>
                      <a:endParaRPr lang="en-GB"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71755" marB="71755"/>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89794751"/>
                  </a:ext>
                </a:extLst>
              </a:tr>
              <a:tr h="1050917">
                <a:tc>
                  <a:txBody>
                    <a:bodyPr/>
                    <a:lstStyle/>
                    <a:p>
                      <a:pPr>
                        <a:spcAft>
                          <a:spcPts val="0"/>
                        </a:spcAft>
                      </a:pPr>
                      <a:r>
                        <a:rPr lang="en-US" sz="1400" dirty="0">
                          <a:effectLst/>
                        </a:rPr>
                        <a:t> </a:t>
                      </a:r>
                      <a:endParaRPr lang="en-GB" sz="1400" dirty="0">
                        <a:effectLst/>
                      </a:endParaRPr>
                    </a:p>
                    <a:p>
                      <a:pPr>
                        <a:spcAft>
                          <a:spcPts val="0"/>
                        </a:spcAft>
                      </a:pPr>
                      <a:r>
                        <a:rPr lang="en-US" sz="1400" dirty="0">
                          <a:effectLst/>
                        </a:rPr>
                        <a:t>Area of focus (Teachers’ Standard)</a:t>
                      </a:r>
                      <a:endParaRPr lang="en-GB" sz="1400" dirty="0">
                        <a:effectLst/>
                      </a:endParaRPr>
                    </a:p>
                    <a:p>
                      <a:pPr>
                        <a:spcAft>
                          <a:spcPts val="0"/>
                        </a:spcAft>
                      </a:pPr>
                      <a:r>
                        <a:rPr lang="en-US" sz="1400" dirty="0">
                          <a:effectLst/>
                        </a:rPr>
                        <a:t> </a:t>
                      </a:r>
                      <a:endParaRPr lang="en-GB" sz="1400" dirty="0">
                        <a:effectLst/>
                        <a:latin typeface="Arial" panose="020B0604020202020204" pitchFamily="34" charset="0"/>
                        <a:ea typeface="MS Mincho" panose="02020609040205080304" pitchFamily="49" charset="-128"/>
                        <a:cs typeface="Arial" panose="020B0604020202020204" pitchFamily="34" charset="0"/>
                      </a:endParaRPr>
                    </a:p>
                  </a:txBody>
                  <a:tcPr marL="68580" marR="68580" marT="71755" marB="71755"/>
                </a:tc>
                <a:tc>
                  <a:txBody>
                    <a:bodyPr/>
                    <a:lstStyle/>
                    <a:p>
                      <a:pPr>
                        <a:spcAft>
                          <a:spcPts val="0"/>
                        </a:spcAft>
                      </a:pPr>
                      <a:r>
                        <a:rPr lang="en-US" sz="1400" dirty="0">
                          <a:effectLst/>
                        </a:rPr>
                        <a:t> </a:t>
                      </a:r>
                      <a:endParaRPr lang="en-GB" sz="1400" dirty="0">
                        <a:effectLst/>
                      </a:endParaRPr>
                    </a:p>
                    <a:p>
                      <a:pPr>
                        <a:spcAft>
                          <a:spcPts val="0"/>
                        </a:spcAft>
                      </a:pPr>
                      <a:r>
                        <a:rPr lang="en-US" sz="1400" dirty="0">
                          <a:effectLst/>
                        </a:rPr>
                        <a:t>Target (What I will do)</a:t>
                      </a:r>
                      <a:endParaRPr lang="en-GB" sz="1400" dirty="0">
                        <a:effectLst/>
                        <a:latin typeface="Arial" panose="020B0604020202020204" pitchFamily="34" charset="0"/>
                        <a:ea typeface="MS Mincho" panose="02020609040205080304" pitchFamily="49" charset="-128"/>
                        <a:cs typeface="Arial" panose="020B0604020202020204" pitchFamily="34" charset="0"/>
                      </a:endParaRPr>
                    </a:p>
                  </a:txBody>
                  <a:tcPr marL="68580" marR="68580" marT="71755" marB="71755"/>
                </a:tc>
                <a:tc>
                  <a:txBody>
                    <a:bodyPr/>
                    <a:lstStyle/>
                    <a:p>
                      <a:pPr>
                        <a:spcAft>
                          <a:spcPts val="0"/>
                        </a:spcAft>
                      </a:pPr>
                      <a:r>
                        <a:rPr lang="en-US" sz="1400" dirty="0">
                          <a:effectLst/>
                        </a:rPr>
                        <a:t> </a:t>
                      </a:r>
                      <a:endParaRPr lang="en-GB" sz="1400" dirty="0">
                        <a:effectLst/>
                      </a:endParaRPr>
                    </a:p>
                    <a:p>
                      <a:pPr>
                        <a:spcAft>
                          <a:spcPts val="0"/>
                        </a:spcAft>
                      </a:pPr>
                      <a:r>
                        <a:rPr lang="en-US" sz="1400" dirty="0">
                          <a:effectLst/>
                        </a:rPr>
                        <a:t>Success criteria</a:t>
                      </a:r>
                      <a:endParaRPr lang="en-GB" sz="1400" dirty="0">
                        <a:effectLst/>
                        <a:latin typeface="Arial" panose="020B0604020202020204" pitchFamily="34" charset="0"/>
                        <a:ea typeface="MS Mincho" panose="02020609040205080304" pitchFamily="49" charset="-128"/>
                        <a:cs typeface="Arial" panose="020B0604020202020204" pitchFamily="34" charset="0"/>
                      </a:endParaRPr>
                    </a:p>
                  </a:txBody>
                  <a:tcPr marL="68580" marR="68580" marT="71755" marB="71755"/>
                </a:tc>
                <a:tc>
                  <a:txBody>
                    <a:bodyPr/>
                    <a:lstStyle/>
                    <a:p>
                      <a:pPr>
                        <a:spcAft>
                          <a:spcPts val="0"/>
                        </a:spcAft>
                      </a:pPr>
                      <a:r>
                        <a:rPr lang="en-US" sz="1400" dirty="0">
                          <a:effectLst/>
                        </a:rPr>
                        <a:t> </a:t>
                      </a:r>
                      <a:endParaRPr lang="en-GB" sz="1400" dirty="0">
                        <a:effectLst/>
                      </a:endParaRPr>
                    </a:p>
                    <a:p>
                      <a:pPr>
                        <a:spcAft>
                          <a:spcPts val="0"/>
                        </a:spcAft>
                      </a:pPr>
                      <a:r>
                        <a:rPr lang="en-US" sz="1400" dirty="0">
                          <a:effectLst/>
                        </a:rPr>
                        <a:t>Evidence of impact</a:t>
                      </a:r>
                      <a:endParaRPr lang="en-GB" sz="1400" dirty="0">
                        <a:effectLst/>
                      </a:endParaRPr>
                    </a:p>
                    <a:p>
                      <a:pPr>
                        <a:spcAft>
                          <a:spcPts val="0"/>
                        </a:spcAft>
                      </a:pPr>
                      <a:r>
                        <a:rPr lang="en-US" sz="1400" dirty="0">
                          <a:effectLst/>
                        </a:rPr>
                        <a:t> </a:t>
                      </a:r>
                      <a:endParaRPr lang="en-GB" sz="1400" dirty="0">
                        <a:effectLst/>
                        <a:latin typeface="Arial" panose="020B0604020202020204" pitchFamily="34" charset="0"/>
                        <a:ea typeface="MS Mincho" panose="02020609040205080304" pitchFamily="49" charset="-128"/>
                        <a:cs typeface="Arial" panose="020B0604020202020204" pitchFamily="34" charset="0"/>
                      </a:endParaRPr>
                    </a:p>
                  </a:txBody>
                  <a:tcPr marL="68580" marR="68580" marT="71755" marB="71755"/>
                </a:tc>
                <a:tc>
                  <a:txBody>
                    <a:bodyPr/>
                    <a:lstStyle/>
                    <a:p>
                      <a:pPr>
                        <a:spcAft>
                          <a:spcPts val="0"/>
                        </a:spcAft>
                      </a:pPr>
                      <a:r>
                        <a:rPr lang="en-US" sz="1400" dirty="0">
                          <a:effectLst/>
                        </a:rPr>
                        <a:t> </a:t>
                      </a:r>
                      <a:endParaRPr lang="en-GB" sz="1400" dirty="0">
                        <a:effectLst/>
                      </a:endParaRPr>
                    </a:p>
                    <a:p>
                      <a:pPr>
                        <a:spcAft>
                          <a:spcPts val="0"/>
                        </a:spcAft>
                      </a:pPr>
                      <a:r>
                        <a:rPr lang="en-US" sz="1400" dirty="0">
                          <a:effectLst/>
                        </a:rPr>
                        <a:t>Next steps (What I will do next)</a:t>
                      </a:r>
                      <a:endParaRPr lang="en-GB" sz="1400" dirty="0">
                        <a:effectLst/>
                        <a:latin typeface="Arial" panose="020B0604020202020204" pitchFamily="34" charset="0"/>
                        <a:ea typeface="MS Mincho" panose="02020609040205080304" pitchFamily="49" charset="-128"/>
                        <a:cs typeface="Arial" panose="020B0604020202020204" pitchFamily="34" charset="0"/>
                      </a:endParaRPr>
                    </a:p>
                  </a:txBody>
                  <a:tcPr marL="68580" marR="68580" marT="71755" marB="71755"/>
                </a:tc>
                <a:extLst>
                  <a:ext uri="{0D108BD9-81ED-4DB2-BD59-A6C34878D82A}">
                    <a16:rowId xmlns:a16="http://schemas.microsoft.com/office/drawing/2014/main" val="1906160009"/>
                  </a:ext>
                </a:extLst>
              </a:tr>
              <a:tr h="838252">
                <a:tc>
                  <a:txBody>
                    <a:bodyPr/>
                    <a:lstStyle/>
                    <a:p>
                      <a:pPr>
                        <a:spcAft>
                          <a:spcPts val="0"/>
                        </a:spcAft>
                      </a:pPr>
                      <a:r>
                        <a:rPr lang="en-US" sz="1000">
                          <a:effectLst/>
                        </a:rPr>
                        <a:t> </a:t>
                      </a:r>
                      <a:endParaRPr lang="en-GB" sz="1200">
                        <a:effectLst/>
                      </a:endParaRPr>
                    </a:p>
                    <a:p>
                      <a:pPr>
                        <a:spcAft>
                          <a:spcPts val="0"/>
                        </a:spcAft>
                      </a:pPr>
                      <a:r>
                        <a:rPr lang="en-US" sz="1000">
                          <a:effectLst/>
                        </a:rPr>
                        <a:t> </a:t>
                      </a:r>
                      <a:endParaRPr lang="en-GB" sz="1200">
                        <a:effectLst/>
                      </a:endParaRPr>
                    </a:p>
                    <a:p>
                      <a:pPr>
                        <a:spcAft>
                          <a:spcPts val="0"/>
                        </a:spcAft>
                      </a:pPr>
                      <a:r>
                        <a:rPr lang="en-US" sz="1000">
                          <a:effectLst/>
                        </a:rPr>
                        <a:t> </a:t>
                      </a:r>
                      <a:endParaRPr lang="en-GB"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71755" marB="71755"/>
                </a:tc>
                <a:tc>
                  <a:txBody>
                    <a:bodyPr/>
                    <a:lstStyle/>
                    <a:p>
                      <a:pPr>
                        <a:spcAft>
                          <a:spcPts val="0"/>
                        </a:spcAft>
                      </a:pPr>
                      <a:r>
                        <a:rPr lang="en-US" sz="1000">
                          <a:effectLst/>
                        </a:rPr>
                        <a:t> </a:t>
                      </a:r>
                      <a:endParaRPr lang="en-GB"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71755" marB="71755"/>
                </a:tc>
                <a:tc>
                  <a:txBody>
                    <a:bodyPr/>
                    <a:lstStyle/>
                    <a:p>
                      <a:pPr>
                        <a:spcAft>
                          <a:spcPts val="0"/>
                        </a:spcAft>
                      </a:pPr>
                      <a:r>
                        <a:rPr lang="en-US" sz="1000" dirty="0">
                          <a:effectLst/>
                        </a:rPr>
                        <a:t> </a:t>
                      </a:r>
                      <a:endParaRPr lang="en-GB"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71755" marB="71755"/>
                </a:tc>
                <a:tc>
                  <a:txBody>
                    <a:bodyPr/>
                    <a:lstStyle/>
                    <a:p>
                      <a:pPr>
                        <a:spcAft>
                          <a:spcPts val="0"/>
                        </a:spcAft>
                      </a:pPr>
                      <a:r>
                        <a:rPr lang="en-US" sz="1000">
                          <a:effectLst/>
                        </a:rPr>
                        <a:t> </a:t>
                      </a:r>
                      <a:endParaRPr lang="en-GB"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71755" marB="71755"/>
                </a:tc>
                <a:tc>
                  <a:txBody>
                    <a:bodyPr/>
                    <a:lstStyle/>
                    <a:p>
                      <a:pPr>
                        <a:spcAft>
                          <a:spcPts val="0"/>
                        </a:spcAft>
                      </a:pPr>
                      <a:r>
                        <a:rPr lang="en-US" sz="1000" dirty="0">
                          <a:effectLst/>
                        </a:rPr>
                        <a:t> </a:t>
                      </a:r>
                      <a:endParaRPr lang="en-GB"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71755" marB="71755"/>
                </a:tc>
                <a:extLst>
                  <a:ext uri="{0D108BD9-81ED-4DB2-BD59-A6C34878D82A}">
                    <a16:rowId xmlns:a16="http://schemas.microsoft.com/office/drawing/2014/main" val="4265650260"/>
                  </a:ext>
                </a:extLst>
              </a:tr>
              <a:tr h="838252">
                <a:tc>
                  <a:txBody>
                    <a:bodyPr/>
                    <a:lstStyle/>
                    <a:p>
                      <a:pPr>
                        <a:spcAft>
                          <a:spcPts val="0"/>
                        </a:spcAft>
                      </a:pPr>
                      <a:r>
                        <a:rPr lang="en-US" sz="1000">
                          <a:effectLst/>
                        </a:rPr>
                        <a:t> </a:t>
                      </a:r>
                      <a:endParaRPr lang="en-GB" sz="1200">
                        <a:effectLst/>
                      </a:endParaRPr>
                    </a:p>
                    <a:p>
                      <a:pPr>
                        <a:spcAft>
                          <a:spcPts val="0"/>
                        </a:spcAft>
                      </a:pPr>
                      <a:r>
                        <a:rPr lang="en-US" sz="1000">
                          <a:effectLst/>
                        </a:rPr>
                        <a:t> </a:t>
                      </a:r>
                      <a:endParaRPr lang="en-GB" sz="1200">
                        <a:effectLst/>
                      </a:endParaRPr>
                    </a:p>
                    <a:p>
                      <a:pPr>
                        <a:spcAft>
                          <a:spcPts val="0"/>
                        </a:spcAft>
                      </a:pPr>
                      <a:r>
                        <a:rPr lang="en-US" sz="1000">
                          <a:effectLst/>
                        </a:rPr>
                        <a:t> </a:t>
                      </a:r>
                      <a:endParaRPr lang="en-GB"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71755" marB="71755"/>
                </a:tc>
                <a:tc>
                  <a:txBody>
                    <a:bodyPr/>
                    <a:lstStyle/>
                    <a:p>
                      <a:pPr>
                        <a:spcAft>
                          <a:spcPts val="0"/>
                        </a:spcAft>
                      </a:pPr>
                      <a:r>
                        <a:rPr lang="en-US" sz="1000">
                          <a:effectLst/>
                        </a:rPr>
                        <a:t> </a:t>
                      </a:r>
                      <a:endParaRPr lang="en-GB"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71755" marB="71755"/>
                </a:tc>
                <a:tc>
                  <a:txBody>
                    <a:bodyPr/>
                    <a:lstStyle/>
                    <a:p>
                      <a:pPr>
                        <a:spcAft>
                          <a:spcPts val="0"/>
                        </a:spcAft>
                      </a:pPr>
                      <a:r>
                        <a:rPr lang="en-US" sz="1000">
                          <a:effectLst/>
                        </a:rPr>
                        <a:t> </a:t>
                      </a:r>
                      <a:endParaRPr lang="en-GB"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71755" marB="71755"/>
                </a:tc>
                <a:tc>
                  <a:txBody>
                    <a:bodyPr/>
                    <a:lstStyle/>
                    <a:p>
                      <a:pPr>
                        <a:spcAft>
                          <a:spcPts val="0"/>
                        </a:spcAft>
                      </a:pPr>
                      <a:r>
                        <a:rPr lang="en-US" sz="1000">
                          <a:effectLst/>
                        </a:rPr>
                        <a:t> </a:t>
                      </a:r>
                      <a:endParaRPr lang="en-GB"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71755" marB="71755"/>
                </a:tc>
                <a:tc>
                  <a:txBody>
                    <a:bodyPr/>
                    <a:lstStyle/>
                    <a:p>
                      <a:pPr>
                        <a:spcAft>
                          <a:spcPts val="0"/>
                        </a:spcAft>
                      </a:pPr>
                      <a:r>
                        <a:rPr lang="en-US" sz="1000">
                          <a:effectLst/>
                        </a:rPr>
                        <a:t> </a:t>
                      </a:r>
                      <a:endParaRPr lang="en-GB"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71755" marB="71755"/>
                </a:tc>
                <a:extLst>
                  <a:ext uri="{0D108BD9-81ED-4DB2-BD59-A6C34878D82A}">
                    <a16:rowId xmlns:a16="http://schemas.microsoft.com/office/drawing/2014/main" val="1084220679"/>
                  </a:ext>
                </a:extLst>
              </a:tr>
              <a:tr h="838252">
                <a:tc>
                  <a:txBody>
                    <a:bodyPr/>
                    <a:lstStyle/>
                    <a:p>
                      <a:pPr>
                        <a:spcAft>
                          <a:spcPts val="0"/>
                        </a:spcAft>
                      </a:pPr>
                      <a:r>
                        <a:rPr lang="en-US" sz="1000">
                          <a:effectLst/>
                        </a:rPr>
                        <a:t> </a:t>
                      </a:r>
                      <a:endParaRPr lang="en-GB" sz="1200">
                        <a:effectLst/>
                      </a:endParaRPr>
                    </a:p>
                    <a:p>
                      <a:pPr>
                        <a:spcAft>
                          <a:spcPts val="0"/>
                        </a:spcAft>
                      </a:pPr>
                      <a:r>
                        <a:rPr lang="en-US" sz="1000">
                          <a:effectLst/>
                        </a:rPr>
                        <a:t> </a:t>
                      </a:r>
                      <a:endParaRPr lang="en-GB" sz="1200">
                        <a:effectLst/>
                      </a:endParaRPr>
                    </a:p>
                    <a:p>
                      <a:pPr>
                        <a:spcAft>
                          <a:spcPts val="0"/>
                        </a:spcAft>
                      </a:pPr>
                      <a:r>
                        <a:rPr lang="en-US" sz="1000">
                          <a:effectLst/>
                        </a:rPr>
                        <a:t> </a:t>
                      </a:r>
                      <a:endParaRPr lang="en-GB"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71755" marB="71755"/>
                </a:tc>
                <a:tc>
                  <a:txBody>
                    <a:bodyPr/>
                    <a:lstStyle/>
                    <a:p>
                      <a:pPr>
                        <a:spcAft>
                          <a:spcPts val="0"/>
                        </a:spcAft>
                      </a:pPr>
                      <a:r>
                        <a:rPr lang="en-US" sz="1000">
                          <a:effectLst/>
                        </a:rPr>
                        <a:t> </a:t>
                      </a:r>
                      <a:endParaRPr lang="en-GB"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71755" marB="71755"/>
                </a:tc>
                <a:tc>
                  <a:txBody>
                    <a:bodyPr/>
                    <a:lstStyle/>
                    <a:p>
                      <a:pPr>
                        <a:spcAft>
                          <a:spcPts val="0"/>
                        </a:spcAft>
                      </a:pPr>
                      <a:r>
                        <a:rPr lang="en-US" sz="1000">
                          <a:effectLst/>
                        </a:rPr>
                        <a:t> </a:t>
                      </a:r>
                      <a:endParaRPr lang="en-GB"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71755" marB="71755"/>
                </a:tc>
                <a:tc>
                  <a:txBody>
                    <a:bodyPr/>
                    <a:lstStyle/>
                    <a:p>
                      <a:pPr>
                        <a:spcAft>
                          <a:spcPts val="0"/>
                        </a:spcAft>
                      </a:pPr>
                      <a:r>
                        <a:rPr lang="en-US" sz="1000">
                          <a:effectLst/>
                        </a:rPr>
                        <a:t> </a:t>
                      </a:r>
                      <a:endParaRPr lang="en-GB"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71755" marB="71755"/>
                </a:tc>
                <a:tc>
                  <a:txBody>
                    <a:bodyPr/>
                    <a:lstStyle/>
                    <a:p>
                      <a:pPr>
                        <a:spcAft>
                          <a:spcPts val="0"/>
                        </a:spcAft>
                      </a:pPr>
                      <a:r>
                        <a:rPr lang="en-US" sz="1000" dirty="0">
                          <a:effectLst/>
                        </a:rPr>
                        <a:t> </a:t>
                      </a:r>
                      <a:endParaRPr lang="en-GB"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71755" marB="71755"/>
                </a:tc>
                <a:extLst>
                  <a:ext uri="{0D108BD9-81ED-4DB2-BD59-A6C34878D82A}">
                    <a16:rowId xmlns:a16="http://schemas.microsoft.com/office/drawing/2014/main" val="2751824642"/>
                  </a:ext>
                </a:extLst>
              </a:tr>
            </a:tbl>
          </a:graphicData>
        </a:graphic>
      </p:graphicFrame>
    </p:spTree>
    <p:extLst>
      <p:ext uri="{BB962C8B-B14F-4D97-AF65-F5344CB8AC3E}">
        <p14:creationId xmlns:p14="http://schemas.microsoft.com/office/powerpoint/2010/main" val="2410271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832C4-F9C9-4925-9DAF-E1743CA42F10}"/>
              </a:ext>
            </a:extLst>
          </p:cNvPr>
          <p:cNvSpPr>
            <a:spLocks noGrp="1"/>
          </p:cNvSpPr>
          <p:nvPr>
            <p:ph type="title"/>
          </p:nvPr>
        </p:nvSpPr>
        <p:spPr/>
        <p:txBody>
          <a:bodyPr/>
          <a:lstStyle/>
          <a:p>
            <a:r>
              <a:rPr lang="en-US" b="1" dirty="0">
                <a:solidFill>
                  <a:prstClr val="white"/>
                </a:solidFill>
                <a:latin typeface="Calibri" panose="020F0502020204030204" pitchFamily="34" charset="0"/>
                <a:cs typeface="Calibri" panose="020F0502020204030204" pitchFamily="34" charset="0"/>
              </a:rPr>
              <a:t>What other </a:t>
            </a:r>
            <a:r>
              <a:rPr lang="en-US" b="1" dirty="0" err="1">
                <a:solidFill>
                  <a:prstClr val="white"/>
                </a:solidFill>
                <a:latin typeface="Calibri" panose="020F0502020204030204" pitchFamily="34" charset="0"/>
                <a:cs typeface="Calibri" panose="020F0502020204030204" pitchFamily="34" charset="0"/>
              </a:rPr>
              <a:t>organisations</a:t>
            </a:r>
            <a:r>
              <a:rPr lang="en-US" b="1" dirty="0">
                <a:solidFill>
                  <a:prstClr val="white"/>
                </a:solidFill>
                <a:latin typeface="Calibri" panose="020F0502020204030204" pitchFamily="34" charset="0"/>
                <a:cs typeface="Calibri" panose="020F0502020204030204" pitchFamily="34" charset="0"/>
              </a:rPr>
              <a:t> in Nigeria offer</a:t>
            </a:r>
            <a:endParaRPr lang="en-GB" b="1" dirty="0">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A944AD25-9134-4CCD-AF40-C84AD25E51FB}"/>
              </a:ext>
            </a:extLst>
          </p:cNvPr>
          <p:cNvSpPr/>
          <p:nvPr/>
        </p:nvSpPr>
        <p:spPr>
          <a:xfrm>
            <a:off x="469315" y="2077805"/>
            <a:ext cx="5278341" cy="4078039"/>
          </a:xfrm>
          <a:prstGeom prst="rect">
            <a:avLst/>
          </a:prstGeom>
        </p:spPr>
        <p:txBody>
          <a:bodyPr wrap="square">
            <a:spAutoFit/>
          </a:bodyPr>
          <a:lstStyle/>
          <a:p>
            <a:pPr lvl="0">
              <a:lnSpc>
                <a:spcPct val="90000"/>
              </a:lnSpc>
              <a:spcBef>
                <a:spcPct val="20000"/>
              </a:spcBef>
              <a:spcAft>
                <a:spcPts val="600"/>
              </a:spcAft>
              <a:buClr>
                <a:srgbClr val="ED8428"/>
              </a:buClr>
              <a:buSzPct val="92000"/>
            </a:pPr>
            <a:r>
              <a:rPr lang="en-US" sz="1600" b="1" dirty="0">
                <a:solidFill>
                  <a:srgbClr val="3D3D3D"/>
                </a:solidFill>
                <a:latin typeface="Calibri" panose="020F0502020204030204" pitchFamily="34" charset="0"/>
                <a:cs typeface="Calibri" panose="020F0502020204030204" pitchFamily="34" charset="0"/>
              </a:rPr>
              <a:t>The Teaching Network Foundation (TTNF). http://www.ttnf.ng/</a:t>
            </a:r>
          </a:p>
          <a:p>
            <a:pPr marL="306000" lvl="0" indent="-306000">
              <a:lnSpc>
                <a:spcPct val="90000"/>
              </a:lnSpc>
              <a:spcBef>
                <a:spcPct val="20000"/>
              </a:spcBef>
              <a:spcAft>
                <a:spcPts val="600"/>
              </a:spcAft>
              <a:buClr>
                <a:srgbClr val="ED8428"/>
              </a:buClr>
              <a:buSzPct val="92000"/>
              <a:buFont typeface="Wingdings 2" panose="05020102010507070707" pitchFamily="18" charset="2"/>
              <a:buChar char=""/>
            </a:pPr>
            <a:r>
              <a:rPr lang="en-US" sz="1600" dirty="0">
                <a:solidFill>
                  <a:srgbClr val="3D3D3D"/>
                </a:solidFill>
                <a:latin typeface="Calibri" panose="020F0502020204030204" pitchFamily="34" charset="0"/>
                <a:cs typeface="Calibri" panose="020F0502020204030204" pitchFamily="34" charset="0"/>
              </a:rPr>
              <a:t>A forum for interacting, sharing and learning with professional colleagues for effective networking</a:t>
            </a:r>
          </a:p>
          <a:p>
            <a:pPr marL="306000" lvl="0" indent="-306000">
              <a:lnSpc>
                <a:spcPct val="90000"/>
              </a:lnSpc>
              <a:spcBef>
                <a:spcPct val="20000"/>
              </a:spcBef>
              <a:spcAft>
                <a:spcPts val="600"/>
              </a:spcAft>
              <a:buClr>
                <a:srgbClr val="ED8428"/>
              </a:buClr>
              <a:buSzPct val="92000"/>
              <a:buFont typeface="Wingdings 2" panose="05020102010507070707" pitchFamily="18" charset="2"/>
              <a:buChar char=""/>
            </a:pPr>
            <a:r>
              <a:rPr lang="en-US" sz="1600" dirty="0">
                <a:solidFill>
                  <a:srgbClr val="3D3D3D"/>
                </a:solidFill>
                <a:latin typeface="Calibri" panose="020F0502020204030204" pitchFamily="34" charset="0"/>
                <a:cs typeface="Calibri" panose="020F0502020204030204" pitchFamily="34" charset="0"/>
              </a:rPr>
              <a:t>Unlimited access to the Website of TTNF – a resource bank for current learning and teaching materials</a:t>
            </a:r>
          </a:p>
          <a:p>
            <a:pPr marL="306000" lvl="0" indent="-306000">
              <a:lnSpc>
                <a:spcPct val="90000"/>
              </a:lnSpc>
              <a:spcBef>
                <a:spcPct val="20000"/>
              </a:spcBef>
              <a:spcAft>
                <a:spcPts val="600"/>
              </a:spcAft>
              <a:buClr>
                <a:srgbClr val="ED8428"/>
              </a:buClr>
              <a:buSzPct val="92000"/>
              <a:buFont typeface="Wingdings 2" panose="05020102010507070707" pitchFamily="18" charset="2"/>
              <a:buChar char=""/>
            </a:pPr>
            <a:r>
              <a:rPr lang="en-US" sz="1600" dirty="0">
                <a:solidFill>
                  <a:srgbClr val="3D3D3D"/>
                </a:solidFill>
                <a:latin typeface="Calibri" panose="020F0502020204030204" pitchFamily="34" charset="0"/>
                <a:cs typeface="Calibri" panose="020F0502020204030204" pitchFamily="34" charset="0"/>
              </a:rPr>
              <a:t>Quarterly face-to-face learning workshops</a:t>
            </a:r>
          </a:p>
          <a:p>
            <a:pPr marL="306000" lvl="0" indent="-306000">
              <a:lnSpc>
                <a:spcPct val="90000"/>
              </a:lnSpc>
              <a:spcBef>
                <a:spcPct val="20000"/>
              </a:spcBef>
              <a:spcAft>
                <a:spcPts val="600"/>
              </a:spcAft>
              <a:buClr>
                <a:srgbClr val="ED8428"/>
              </a:buClr>
              <a:buSzPct val="92000"/>
              <a:buFont typeface="Wingdings 2" panose="05020102010507070707" pitchFamily="18" charset="2"/>
              <a:buChar char=""/>
            </a:pPr>
            <a:r>
              <a:rPr lang="en-US" sz="1600" dirty="0">
                <a:solidFill>
                  <a:srgbClr val="3D3D3D"/>
                </a:solidFill>
                <a:latin typeface="Calibri" panose="020F0502020204030204" pitchFamily="34" charset="0"/>
                <a:cs typeface="Calibri" panose="020F0502020204030204" pitchFamily="34" charset="0"/>
              </a:rPr>
              <a:t>Links to global education resource sites</a:t>
            </a:r>
          </a:p>
          <a:p>
            <a:pPr marL="306000" lvl="0" indent="-306000">
              <a:lnSpc>
                <a:spcPct val="90000"/>
              </a:lnSpc>
              <a:spcBef>
                <a:spcPct val="20000"/>
              </a:spcBef>
              <a:spcAft>
                <a:spcPts val="600"/>
              </a:spcAft>
              <a:buClr>
                <a:srgbClr val="ED8428"/>
              </a:buClr>
              <a:buSzPct val="92000"/>
              <a:buFont typeface="Wingdings 2" panose="05020102010507070707" pitchFamily="18" charset="2"/>
              <a:buChar char=""/>
            </a:pPr>
            <a:r>
              <a:rPr lang="en-US" sz="1600" dirty="0">
                <a:solidFill>
                  <a:srgbClr val="3D3D3D"/>
                </a:solidFill>
                <a:latin typeface="Calibri" panose="020F0502020204030204" pitchFamily="34" charset="0"/>
                <a:cs typeface="Calibri" panose="020F0502020204030204" pitchFamily="34" charset="0"/>
              </a:rPr>
              <a:t>Access to current papers, researches and findings on education</a:t>
            </a:r>
          </a:p>
          <a:p>
            <a:pPr marL="306000" lvl="0" indent="-306000">
              <a:lnSpc>
                <a:spcPct val="90000"/>
              </a:lnSpc>
              <a:spcBef>
                <a:spcPct val="20000"/>
              </a:spcBef>
              <a:spcAft>
                <a:spcPts val="600"/>
              </a:spcAft>
              <a:buClr>
                <a:srgbClr val="ED8428"/>
              </a:buClr>
              <a:buSzPct val="92000"/>
              <a:buFont typeface="Wingdings 2" panose="05020102010507070707" pitchFamily="18" charset="2"/>
              <a:buChar char=""/>
            </a:pPr>
            <a:r>
              <a:rPr lang="en-US" sz="1600" dirty="0">
                <a:solidFill>
                  <a:srgbClr val="3D3D3D"/>
                </a:solidFill>
                <a:latin typeface="Calibri" panose="020F0502020204030204" pitchFamily="34" charset="0"/>
                <a:cs typeface="Calibri" panose="020F0502020204030204" pitchFamily="34" charset="0"/>
              </a:rPr>
              <a:t>A mapped career pathway leading to Chartered Teachers’ Status</a:t>
            </a:r>
          </a:p>
          <a:p>
            <a:pPr marL="306000" lvl="0" indent="-306000">
              <a:lnSpc>
                <a:spcPct val="90000"/>
              </a:lnSpc>
              <a:spcBef>
                <a:spcPct val="20000"/>
              </a:spcBef>
              <a:spcAft>
                <a:spcPts val="600"/>
              </a:spcAft>
              <a:buClr>
                <a:srgbClr val="ED8428"/>
              </a:buClr>
              <a:buSzPct val="92000"/>
              <a:buFont typeface="Wingdings 2" panose="05020102010507070707" pitchFamily="18" charset="2"/>
              <a:buChar char=""/>
            </a:pPr>
            <a:r>
              <a:rPr lang="en-US" sz="1600" dirty="0">
                <a:solidFill>
                  <a:srgbClr val="3D3D3D"/>
                </a:solidFill>
                <a:latin typeface="Calibri" panose="020F0502020204030204" pitchFamily="34" charset="0"/>
                <a:cs typeface="Calibri" panose="020F0502020204030204" pitchFamily="34" charset="0"/>
              </a:rPr>
              <a:t>Recruitment and placement opportunities for new jobs and positions</a:t>
            </a:r>
          </a:p>
        </p:txBody>
      </p:sp>
      <p:sp>
        <p:nvSpPr>
          <p:cNvPr id="5" name="Rectangle 4">
            <a:extLst>
              <a:ext uri="{FF2B5EF4-FFF2-40B4-BE49-F238E27FC236}">
                <a16:creationId xmlns:a16="http://schemas.microsoft.com/office/drawing/2014/main" id="{7FB64688-EC72-4DC1-9A3F-5082F13265E9}"/>
              </a:ext>
            </a:extLst>
          </p:cNvPr>
          <p:cNvSpPr/>
          <p:nvPr/>
        </p:nvSpPr>
        <p:spPr>
          <a:xfrm>
            <a:off x="5747656" y="1951616"/>
            <a:ext cx="6096000" cy="4204228"/>
          </a:xfrm>
          <a:prstGeom prst="rect">
            <a:avLst/>
          </a:prstGeom>
        </p:spPr>
        <p:txBody>
          <a:bodyPr>
            <a:spAutoFit/>
          </a:bodyPr>
          <a:lstStyle/>
          <a:p>
            <a:pPr marL="306000" lvl="0" indent="-306000">
              <a:lnSpc>
                <a:spcPct val="90000"/>
              </a:lnSpc>
              <a:spcBef>
                <a:spcPct val="20000"/>
              </a:spcBef>
              <a:spcAft>
                <a:spcPts val="600"/>
              </a:spcAft>
              <a:buClr>
                <a:srgbClr val="ED8428"/>
              </a:buClr>
              <a:buSzPct val="92000"/>
              <a:buFont typeface="Wingdings 2" panose="05020102010507070707" pitchFamily="18" charset="2"/>
              <a:buChar char=""/>
            </a:pPr>
            <a:r>
              <a:rPr lang="en-US" sz="1600" dirty="0">
                <a:solidFill>
                  <a:srgbClr val="3D3D3D"/>
                </a:solidFill>
                <a:latin typeface="Calibri" panose="020F0502020204030204" pitchFamily="34" charset="0"/>
                <a:cs typeface="Calibri" panose="020F0502020204030204" pitchFamily="34" charset="0"/>
              </a:rPr>
              <a:t>Advice and guidance on professional development and career pathways</a:t>
            </a:r>
          </a:p>
          <a:p>
            <a:pPr marL="306000" lvl="0" indent="-306000">
              <a:lnSpc>
                <a:spcPct val="90000"/>
              </a:lnSpc>
              <a:spcBef>
                <a:spcPct val="20000"/>
              </a:spcBef>
              <a:spcAft>
                <a:spcPts val="600"/>
              </a:spcAft>
              <a:buClr>
                <a:srgbClr val="ED8428"/>
              </a:buClr>
              <a:buSzPct val="92000"/>
              <a:buFont typeface="Wingdings 2" panose="05020102010507070707" pitchFamily="18" charset="2"/>
              <a:buChar char=""/>
            </a:pPr>
            <a:r>
              <a:rPr lang="en-US" sz="1600" dirty="0">
                <a:solidFill>
                  <a:srgbClr val="3D3D3D"/>
                </a:solidFill>
                <a:latin typeface="Calibri" panose="020F0502020204030204" pitchFamily="34" charset="0"/>
                <a:cs typeface="Calibri" panose="020F0502020204030204" pitchFamily="34" charset="0"/>
              </a:rPr>
              <a:t>Discounted training and development </a:t>
            </a:r>
            <a:r>
              <a:rPr lang="en-US" sz="1600" dirty="0" err="1">
                <a:solidFill>
                  <a:srgbClr val="3D3D3D"/>
                </a:solidFill>
                <a:latin typeface="Calibri" panose="020F0502020204030204" pitchFamily="34" charset="0"/>
                <a:cs typeface="Calibri" panose="020F0502020204030204" pitchFamily="34" charset="0"/>
              </a:rPr>
              <a:t>programmes</a:t>
            </a:r>
            <a:r>
              <a:rPr lang="en-US" sz="1600" dirty="0">
                <a:solidFill>
                  <a:srgbClr val="3D3D3D"/>
                </a:solidFill>
                <a:latin typeface="Calibri" panose="020F0502020204030204" pitchFamily="34" charset="0"/>
                <a:cs typeface="Calibri" panose="020F0502020204030204" pitchFamily="34" charset="0"/>
              </a:rPr>
              <a:t> for effective CPD – Continuous Professional Development</a:t>
            </a:r>
          </a:p>
          <a:p>
            <a:pPr marL="306000" lvl="0" indent="-306000">
              <a:lnSpc>
                <a:spcPct val="90000"/>
              </a:lnSpc>
              <a:spcBef>
                <a:spcPct val="20000"/>
              </a:spcBef>
              <a:spcAft>
                <a:spcPts val="600"/>
              </a:spcAft>
              <a:buClr>
                <a:srgbClr val="ED8428"/>
              </a:buClr>
              <a:buSzPct val="92000"/>
              <a:buFont typeface="Wingdings 2" panose="05020102010507070707" pitchFamily="18" charset="2"/>
              <a:buChar char=""/>
            </a:pPr>
            <a:r>
              <a:rPr lang="en-US" sz="1600" dirty="0">
                <a:solidFill>
                  <a:srgbClr val="3D3D3D"/>
                </a:solidFill>
                <a:latin typeface="Calibri" panose="020F0502020204030204" pitchFamily="34" charset="0"/>
                <a:cs typeface="Calibri" panose="020F0502020204030204" pitchFamily="34" charset="0"/>
              </a:rPr>
              <a:t>Annual conference</a:t>
            </a:r>
          </a:p>
          <a:p>
            <a:pPr marL="306000" lvl="0" indent="-306000">
              <a:lnSpc>
                <a:spcPct val="90000"/>
              </a:lnSpc>
              <a:spcBef>
                <a:spcPct val="20000"/>
              </a:spcBef>
              <a:spcAft>
                <a:spcPts val="600"/>
              </a:spcAft>
              <a:buClr>
                <a:srgbClr val="ED8428"/>
              </a:buClr>
              <a:buSzPct val="92000"/>
              <a:buFont typeface="Wingdings 2" panose="05020102010507070707" pitchFamily="18" charset="2"/>
              <a:buChar char=""/>
            </a:pPr>
            <a:r>
              <a:rPr lang="en-US" sz="1600" dirty="0">
                <a:solidFill>
                  <a:srgbClr val="3D3D3D"/>
                </a:solidFill>
                <a:latin typeface="Calibri" panose="020F0502020204030204" pitchFamily="34" charset="0"/>
                <a:cs typeface="Calibri" panose="020F0502020204030204" pitchFamily="34" charset="0"/>
              </a:rPr>
              <a:t>Preparation for applications and interviews to boost confidence and develop skills</a:t>
            </a:r>
          </a:p>
          <a:p>
            <a:pPr lvl="0">
              <a:lnSpc>
                <a:spcPct val="90000"/>
              </a:lnSpc>
              <a:spcBef>
                <a:spcPct val="20000"/>
              </a:spcBef>
              <a:spcAft>
                <a:spcPts val="600"/>
              </a:spcAft>
              <a:buClr>
                <a:srgbClr val="ED8428"/>
              </a:buClr>
              <a:buSzPct val="92000"/>
              <a:buFont typeface="Wingdings 2" panose="05020102010507070707" pitchFamily="18" charset="2"/>
              <a:buChar char=""/>
            </a:pPr>
            <a:r>
              <a:rPr lang="en-US" sz="1600" dirty="0">
                <a:solidFill>
                  <a:srgbClr val="3D3D3D"/>
                </a:solidFill>
                <a:latin typeface="Calibri" panose="020F0502020204030204" pitchFamily="34" charset="0"/>
                <a:cs typeface="Calibri" panose="020F0502020204030204" pitchFamily="34" charset="0"/>
              </a:rPr>
              <a:t>Participation on the community platform, posting questions, responses and resources</a:t>
            </a:r>
          </a:p>
          <a:p>
            <a:pPr lvl="0">
              <a:lnSpc>
                <a:spcPct val="90000"/>
              </a:lnSpc>
              <a:spcBef>
                <a:spcPct val="20000"/>
              </a:spcBef>
              <a:spcAft>
                <a:spcPts val="600"/>
              </a:spcAft>
              <a:buClr>
                <a:srgbClr val="ED8428"/>
              </a:buClr>
              <a:buSzPct val="92000"/>
              <a:buFont typeface="Wingdings 2" panose="05020102010507070707" pitchFamily="18" charset="2"/>
              <a:buChar char=""/>
            </a:pPr>
            <a:r>
              <a:rPr lang="en-US" sz="1600" dirty="0">
                <a:solidFill>
                  <a:srgbClr val="3D3D3D"/>
                </a:solidFill>
                <a:latin typeface="Calibri" panose="020F0502020204030204" pitchFamily="34" charset="0"/>
                <a:cs typeface="Calibri" panose="020F0502020204030204" pitchFamily="34" charset="0"/>
              </a:rPr>
              <a:t>2.School Resource Centre SRC (Abuja) https://src-ng.com/</a:t>
            </a:r>
          </a:p>
          <a:p>
            <a:pPr marL="306000" lvl="0" indent="-306000">
              <a:lnSpc>
                <a:spcPct val="90000"/>
              </a:lnSpc>
              <a:spcBef>
                <a:spcPct val="20000"/>
              </a:spcBef>
              <a:spcAft>
                <a:spcPts val="600"/>
              </a:spcAft>
              <a:buClr>
                <a:srgbClr val="ED8428"/>
              </a:buClr>
              <a:buSzPct val="92000"/>
              <a:buFont typeface="Wingdings 2" panose="05020102010507070707" pitchFamily="18" charset="2"/>
              <a:buChar char=""/>
            </a:pPr>
            <a:r>
              <a:rPr lang="en-US" sz="1600" dirty="0">
                <a:solidFill>
                  <a:srgbClr val="3D3D3D"/>
                </a:solidFill>
                <a:latin typeface="Calibri" panose="020F0502020204030204" pitchFamily="34" charset="0"/>
                <a:cs typeface="Calibri" panose="020F0502020204030204" pitchFamily="34" charset="0"/>
              </a:rPr>
              <a:t>Membership fee: From N100,000 - N135,000</a:t>
            </a:r>
          </a:p>
          <a:p>
            <a:pPr marL="306000" lvl="0" indent="-306000">
              <a:lnSpc>
                <a:spcPct val="90000"/>
              </a:lnSpc>
              <a:spcBef>
                <a:spcPct val="20000"/>
              </a:spcBef>
              <a:spcAft>
                <a:spcPts val="600"/>
              </a:spcAft>
              <a:buClr>
                <a:srgbClr val="ED8428"/>
              </a:buClr>
              <a:buSzPct val="92000"/>
              <a:buFont typeface="Wingdings 2" panose="05020102010507070707" pitchFamily="18" charset="2"/>
              <a:buChar char=""/>
            </a:pPr>
            <a:r>
              <a:rPr lang="en-US" sz="1600" dirty="0">
                <a:solidFill>
                  <a:srgbClr val="3D3D3D"/>
                </a:solidFill>
                <a:latin typeface="Calibri" panose="020F0502020204030204" pitchFamily="34" charset="0"/>
                <a:cs typeface="Calibri" panose="020F0502020204030204" pitchFamily="34" charset="0"/>
              </a:rPr>
              <a:t>3 day course: N75,000 - N150,000</a:t>
            </a:r>
          </a:p>
          <a:p>
            <a:pPr marL="306000" lvl="0" indent="-306000">
              <a:lnSpc>
                <a:spcPct val="90000"/>
              </a:lnSpc>
              <a:spcBef>
                <a:spcPct val="20000"/>
              </a:spcBef>
              <a:spcAft>
                <a:spcPts val="600"/>
              </a:spcAft>
              <a:buClr>
                <a:srgbClr val="ED8428"/>
              </a:buClr>
              <a:buSzPct val="92000"/>
              <a:buFont typeface="Wingdings 2" panose="05020102010507070707" pitchFamily="18" charset="2"/>
              <a:buChar char=""/>
            </a:pPr>
            <a:r>
              <a:rPr lang="en-US" sz="1600" dirty="0">
                <a:solidFill>
                  <a:srgbClr val="3D3D3D"/>
                </a:solidFill>
                <a:latin typeface="Calibri" panose="020F0502020204030204" pitchFamily="34" charset="0"/>
                <a:cs typeface="Calibri" panose="020F0502020204030204" pitchFamily="34" charset="0"/>
              </a:rPr>
              <a:t>A 1 day’s conference: N5,000 – N40,000 (Depending on types of courses and groups of professionals)</a:t>
            </a:r>
          </a:p>
        </p:txBody>
      </p:sp>
    </p:spTree>
    <p:extLst>
      <p:ext uri="{BB962C8B-B14F-4D97-AF65-F5344CB8AC3E}">
        <p14:creationId xmlns:p14="http://schemas.microsoft.com/office/powerpoint/2010/main" val="3294806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DAD02-F85A-41D7-92D0-CB061C6F453B}"/>
              </a:ext>
            </a:extLst>
          </p:cNvPr>
          <p:cNvSpPr>
            <a:spLocks noGrp="1"/>
          </p:cNvSpPr>
          <p:nvPr>
            <p:ph type="title"/>
          </p:nvPr>
        </p:nvSpPr>
        <p:spPr/>
        <p:txBody>
          <a:bodyPr/>
          <a:lstStyle/>
          <a:p>
            <a:r>
              <a:rPr lang="en-GB" dirty="0"/>
              <a:t>SECTION THREE: </a:t>
            </a:r>
          </a:p>
        </p:txBody>
      </p:sp>
      <p:sp>
        <p:nvSpPr>
          <p:cNvPr id="3" name="Text Placeholder 2">
            <a:extLst>
              <a:ext uri="{FF2B5EF4-FFF2-40B4-BE49-F238E27FC236}">
                <a16:creationId xmlns:a16="http://schemas.microsoft.com/office/drawing/2014/main" id="{79317E38-66A4-4820-8425-0602B178E353}"/>
              </a:ext>
            </a:extLst>
          </p:cNvPr>
          <p:cNvSpPr>
            <a:spLocks noGrp="1"/>
          </p:cNvSpPr>
          <p:nvPr>
            <p:ph type="body" idx="1"/>
          </p:nvPr>
        </p:nvSpPr>
        <p:spPr/>
        <p:txBody>
          <a:bodyPr/>
          <a:lstStyle/>
          <a:p>
            <a:r>
              <a:rPr lang="en-GB" dirty="0"/>
              <a:t>WHAT YOU/YOUR SCHOOL NEED TO DO</a:t>
            </a:r>
          </a:p>
        </p:txBody>
      </p:sp>
    </p:spTree>
    <p:extLst>
      <p:ext uri="{BB962C8B-B14F-4D97-AF65-F5344CB8AC3E}">
        <p14:creationId xmlns:p14="http://schemas.microsoft.com/office/powerpoint/2010/main" val="1750566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3AE02-F3C7-439C-91B6-BC4576759A7B}"/>
              </a:ext>
            </a:extLst>
          </p:cNvPr>
          <p:cNvSpPr>
            <a:spLocks noGrp="1"/>
          </p:cNvSpPr>
          <p:nvPr>
            <p:ph type="title"/>
          </p:nvPr>
        </p:nvSpPr>
        <p:spPr>
          <a:xfrm>
            <a:off x="581192" y="702156"/>
            <a:ext cx="11029616" cy="1013800"/>
          </a:xfrm>
        </p:spPr>
        <p:txBody>
          <a:bodyPr>
            <a:normAutofit/>
          </a:bodyPr>
          <a:lstStyle/>
          <a:p>
            <a:r>
              <a:rPr lang="en-GB" b="1" dirty="0">
                <a:latin typeface="Calibri" panose="020F0502020204030204" pitchFamily="34" charset="0"/>
                <a:cs typeface="Calibri" panose="020F0502020204030204" pitchFamily="34" charset="0"/>
              </a:rPr>
              <a:t>HOW IT OPERATES- The intervention process </a:t>
            </a:r>
            <a:br>
              <a:rPr lang="en-GB" dirty="0"/>
            </a:br>
            <a:endParaRPr lang="en-GB" dirty="0"/>
          </a:p>
        </p:txBody>
      </p:sp>
      <p:sp>
        <p:nvSpPr>
          <p:cNvPr id="10" name="Rectangle 9">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2180496"/>
            <a:ext cx="3703320"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B879B8F9-36C1-480A-8286-6A30226A2F7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7225" y="2533078"/>
            <a:ext cx="3305175" cy="3305175"/>
          </a:xfrm>
          <a:prstGeom prst="rect">
            <a:avLst/>
          </a:prstGeom>
        </p:spPr>
      </p:pic>
      <p:sp>
        <p:nvSpPr>
          <p:cNvPr id="3" name="Content Placeholder 2">
            <a:extLst>
              <a:ext uri="{FF2B5EF4-FFF2-40B4-BE49-F238E27FC236}">
                <a16:creationId xmlns:a16="http://schemas.microsoft.com/office/drawing/2014/main" id="{B6A2FFCA-5C6C-48FF-8267-72190E45624F}"/>
              </a:ext>
            </a:extLst>
          </p:cNvPr>
          <p:cNvSpPr>
            <a:spLocks noGrp="1"/>
          </p:cNvSpPr>
          <p:nvPr>
            <p:ph idx="1"/>
          </p:nvPr>
        </p:nvSpPr>
        <p:spPr>
          <a:xfrm>
            <a:off x="4360545" y="1997620"/>
            <a:ext cx="7384921" cy="4747839"/>
          </a:xfrm>
        </p:spPr>
        <p:txBody>
          <a:bodyPr>
            <a:noAutofit/>
          </a:bodyPr>
          <a:lstStyle/>
          <a:p>
            <a:pPr marL="0" indent="0">
              <a:buNone/>
            </a:pPr>
            <a:r>
              <a:rPr lang="en-GB" sz="1400" dirty="0">
                <a:latin typeface="Calibri" panose="020F0502020204030204" pitchFamily="34" charset="0"/>
                <a:cs typeface="Calibri" panose="020F0502020204030204" pitchFamily="34" charset="0"/>
              </a:rPr>
              <a:t>All NSF member  schools are automatically opted in. Being a NSF member school offers this advantage but schools can opt out if they do not wish to belong to the centre.  Every school should return the expression of interest form .. Is on the NSF website. non refundable fee of £25  (tbc)once they have expressed an interest</a:t>
            </a:r>
          </a:p>
          <a:p>
            <a:pPr marL="0" indent="0">
              <a:buNone/>
            </a:pPr>
            <a:r>
              <a:rPr lang="en-GB" sz="1600" b="1" dirty="0">
                <a:solidFill>
                  <a:schemeClr val="accent2"/>
                </a:solidFill>
                <a:latin typeface="Calibri" panose="020F0502020204030204" pitchFamily="34" charset="0"/>
                <a:cs typeface="Calibri" panose="020F0502020204030204" pitchFamily="34" charset="0"/>
              </a:rPr>
              <a:t>Scoping/ Exploratory stage</a:t>
            </a:r>
            <a:endParaRPr lang="en-GB" sz="1600" dirty="0">
              <a:solidFill>
                <a:schemeClr val="accent2"/>
              </a:solidFill>
              <a:latin typeface="Calibri" panose="020F0502020204030204" pitchFamily="34" charset="0"/>
              <a:cs typeface="Calibri" panose="020F0502020204030204" pitchFamily="34" charset="0"/>
            </a:endParaRPr>
          </a:p>
          <a:p>
            <a:pPr lvl="1">
              <a:buFont typeface="Wingdings" panose="05000000000000000000" pitchFamily="2" charset="2"/>
              <a:buChar char="q"/>
            </a:pPr>
            <a:r>
              <a:rPr lang="en-GB" sz="1400" dirty="0">
                <a:latin typeface="Calibri" panose="020F0502020204030204" pitchFamily="34" charset="0"/>
                <a:cs typeface="Calibri" panose="020F0502020204030204" pitchFamily="34" charset="0"/>
              </a:rPr>
              <a:t>Needs Analysis and Action Planning: includes  communication between the consultant to the named school contact to  establish a working relationship, validate information on the expression of interest and agree next steps- level of package and school action plan  </a:t>
            </a:r>
          </a:p>
          <a:p>
            <a:pPr marL="0" indent="0">
              <a:buNone/>
            </a:pPr>
            <a:r>
              <a:rPr lang="en-GB" sz="1600" b="1" dirty="0">
                <a:solidFill>
                  <a:schemeClr val="accent2"/>
                </a:solidFill>
                <a:latin typeface="Calibri" panose="020F0502020204030204" pitchFamily="34" charset="0"/>
                <a:cs typeface="Calibri" panose="020F0502020204030204" pitchFamily="34" charset="0"/>
              </a:rPr>
              <a:t>The Path to Excellence – 3 packages that offer</a:t>
            </a:r>
          </a:p>
          <a:p>
            <a:r>
              <a:rPr lang="en-GB" sz="1400" dirty="0">
                <a:latin typeface="Calibri" panose="020F0502020204030204" pitchFamily="34" charset="0"/>
                <a:cs typeface="Calibri" panose="020F0502020204030204" pitchFamily="34" charset="0"/>
              </a:rPr>
              <a:t> Differentiated Training (Two face-to-face sessions/Year) </a:t>
            </a:r>
          </a:p>
          <a:p>
            <a:r>
              <a:rPr lang="en-GB" sz="1400" dirty="0">
                <a:latin typeface="Calibri" panose="020F0502020204030204" pitchFamily="34" charset="0"/>
                <a:cs typeface="Calibri" panose="020F0502020204030204" pitchFamily="34" charset="0"/>
              </a:rPr>
              <a:t>Classroom Practice (Portfolio of evidence and action research) </a:t>
            </a:r>
          </a:p>
          <a:p>
            <a:r>
              <a:rPr lang="en-GB" sz="1400" dirty="0">
                <a:latin typeface="Calibri" panose="020F0502020204030204" pitchFamily="34" charset="0"/>
                <a:cs typeface="Calibri" panose="020F0502020204030204" pitchFamily="34" charset="0"/>
              </a:rPr>
              <a:t> Progress Monitoring / Evaluation against success criteria</a:t>
            </a:r>
          </a:p>
          <a:p>
            <a:r>
              <a:rPr lang="en-GB" sz="1400" dirty="0">
                <a:latin typeface="Calibri" panose="020F0502020204030204" pitchFamily="34" charset="0"/>
                <a:cs typeface="Calibri" panose="020F0502020204030204" pitchFamily="34" charset="0"/>
              </a:rPr>
              <a:t> Coaching, Mentoring, possible online support (Ongoing) </a:t>
            </a:r>
          </a:p>
          <a:p>
            <a:r>
              <a:rPr lang="en-GB" sz="1400" dirty="0">
                <a:latin typeface="Calibri" panose="020F0502020204030204" pitchFamily="34" charset="0"/>
                <a:cs typeface="Calibri" panose="020F0502020204030204" pitchFamily="34" charset="0"/>
              </a:rPr>
              <a:t>Further training - Frequency of training could be determined by outcomes of the needs analysis) Success criteria linked to student progress/outcome</a:t>
            </a:r>
          </a:p>
        </p:txBody>
      </p:sp>
    </p:spTree>
    <p:extLst>
      <p:ext uri="{BB962C8B-B14F-4D97-AF65-F5344CB8AC3E}">
        <p14:creationId xmlns:p14="http://schemas.microsoft.com/office/powerpoint/2010/main" val="590553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22">
            <a:extLst>
              <a:ext uri="{FF2B5EF4-FFF2-40B4-BE49-F238E27FC236}">
                <a16:creationId xmlns:a16="http://schemas.microsoft.com/office/drawing/2014/main" id="{0E830057-F4EE-412A-8526-36BE1CE18C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2" name="Rectangle 24">
            <a:extLst>
              <a:ext uri="{FF2B5EF4-FFF2-40B4-BE49-F238E27FC236}">
                <a16:creationId xmlns:a16="http://schemas.microsoft.com/office/drawing/2014/main" id="{BAAEBA82-E2D4-4653-AEE3-E95B330DDA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6">
            <a:extLst>
              <a:ext uri="{FF2B5EF4-FFF2-40B4-BE49-F238E27FC236}">
                <a16:creationId xmlns:a16="http://schemas.microsoft.com/office/drawing/2014/main" id="{2386509E-DAF8-4DA0-B09B-FA3FB341C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28">
            <a:extLst>
              <a:ext uri="{FF2B5EF4-FFF2-40B4-BE49-F238E27FC236}">
                <a16:creationId xmlns:a16="http://schemas.microsoft.com/office/drawing/2014/main" id="{A104403F-BB31-4282-8635-1B39793F36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0389AA6-A477-48F3-A645-A4B789727040}"/>
              </a:ext>
            </a:extLst>
          </p:cNvPr>
          <p:cNvSpPr>
            <a:spLocks noGrp="1"/>
          </p:cNvSpPr>
          <p:nvPr>
            <p:ph type="title"/>
          </p:nvPr>
        </p:nvSpPr>
        <p:spPr>
          <a:xfrm>
            <a:off x="581192" y="702156"/>
            <a:ext cx="11029616" cy="1013800"/>
          </a:xfrm>
        </p:spPr>
        <p:txBody>
          <a:bodyPr vert="horz" lIns="91440" tIns="45720" rIns="91440" bIns="45720" rtlCol="0" anchor="b">
            <a:normAutofit/>
          </a:bodyPr>
          <a:lstStyle/>
          <a:p>
            <a:r>
              <a:rPr lang="en-US" b="1" dirty="0">
                <a:latin typeface="Calibri" panose="020F0502020204030204" pitchFamily="34" charset="0"/>
                <a:cs typeface="Calibri" panose="020F0502020204030204" pitchFamily="34" charset="0"/>
              </a:rPr>
              <a:t>NEXT STEPS</a:t>
            </a:r>
          </a:p>
        </p:txBody>
      </p:sp>
      <p:sp>
        <p:nvSpPr>
          <p:cNvPr id="45" name="Rectangle 30">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2180496"/>
            <a:ext cx="3703320"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A5FC2659-59AB-4EC4-8496-A4F1AE3912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7225" y="2533078"/>
            <a:ext cx="3305175" cy="3305175"/>
          </a:xfrm>
          <a:prstGeom prst="rect">
            <a:avLst/>
          </a:prstGeom>
        </p:spPr>
      </p:pic>
      <p:sp>
        <p:nvSpPr>
          <p:cNvPr id="3" name="Content Placeholder 2">
            <a:extLst>
              <a:ext uri="{FF2B5EF4-FFF2-40B4-BE49-F238E27FC236}">
                <a16:creationId xmlns:a16="http://schemas.microsoft.com/office/drawing/2014/main" id="{E3196F72-FFA6-4710-8DC2-232168AFBCE8}"/>
              </a:ext>
            </a:extLst>
          </p:cNvPr>
          <p:cNvSpPr>
            <a:spLocks noGrp="1"/>
          </p:cNvSpPr>
          <p:nvPr>
            <p:ph sz="half" idx="1"/>
          </p:nvPr>
        </p:nvSpPr>
        <p:spPr>
          <a:xfrm>
            <a:off x="4505325" y="2180496"/>
            <a:ext cx="7105481" cy="4045683"/>
          </a:xfrm>
        </p:spPr>
        <p:txBody>
          <a:bodyPr vert="horz" lIns="91440" tIns="45720" rIns="91440" bIns="45720" rtlCol="0" anchor="ctr">
            <a:normAutofit/>
          </a:bodyPr>
          <a:lstStyle/>
          <a:p>
            <a:pPr marL="0" indent="0">
              <a:lnSpc>
                <a:spcPct val="90000"/>
              </a:lnSpc>
            </a:pPr>
            <a:r>
              <a:rPr lang="en-US" sz="2000" dirty="0">
                <a:latin typeface="Calibri" panose="020F0502020204030204" pitchFamily="34" charset="0"/>
                <a:cs typeface="Calibri" panose="020F0502020204030204" pitchFamily="34" charset="0"/>
              </a:rPr>
              <a:t>First step is to send in expression of interest form   and fee of £25 and consultants will contact your school principal or designated contact </a:t>
            </a:r>
          </a:p>
          <a:p>
            <a:pPr marL="0" indent="0">
              <a:lnSpc>
                <a:spcPct val="90000"/>
              </a:lnSpc>
            </a:pPr>
            <a:r>
              <a:rPr lang="en-US" sz="2000" dirty="0">
                <a:latin typeface="Calibri" panose="020F0502020204030204" pitchFamily="34" charset="0"/>
                <a:cs typeface="Calibri" panose="020F0502020204030204" pitchFamily="34" charset="0"/>
              </a:rPr>
              <a:t> Schools who have shown interest to complete a registration form.  Nominating at least two members of staff from each school</a:t>
            </a:r>
          </a:p>
          <a:p>
            <a:pPr marL="0" indent="0">
              <a:lnSpc>
                <a:spcPct val="90000"/>
              </a:lnSpc>
            </a:pPr>
            <a:r>
              <a:rPr lang="en-US" sz="2000" dirty="0">
                <a:latin typeface="Calibri" panose="020F0502020204030204" pitchFamily="34" charset="0"/>
                <a:cs typeface="Calibri" panose="020F0502020204030204" pitchFamily="34" charset="0"/>
              </a:rPr>
              <a:t>Detailed package on the offer shared with schools in order to inform choice.</a:t>
            </a:r>
          </a:p>
          <a:p>
            <a:pPr marL="0" indent="0">
              <a:lnSpc>
                <a:spcPct val="90000"/>
              </a:lnSpc>
              <a:buNone/>
            </a:pPr>
            <a:endParaRPr lang="en-US" sz="2000" dirty="0">
              <a:latin typeface="Calibri" panose="020F0502020204030204" pitchFamily="34" charset="0"/>
              <a:cs typeface="Calibri" panose="020F0502020204030204" pitchFamily="34" charset="0"/>
            </a:endParaRPr>
          </a:p>
          <a:p>
            <a:pPr>
              <a:lnSpc>
                <a:spcPct val="90000"/>
              </a:lnSpc>
            </a:pPr>
            <a:endParaRPr lang="en-US" sz="700" dirty="0"/>
          </a:p>
        </p:txBody>
      </p:sp>
    </p:spTree>
    <p:extLst>
      <p:ext uri="{BB962C8B-B14F-4D97-AF65-F5344CB8AC3E}">
        <p14:creationId xmlns:p14="http://schemas.microsoft.com/office/powerpoint/2010/main" val="818740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735EA99-C875-4F2A-AB9C-7FB5600FC378}"/>
              </a:ext>
            </a:extLst>
          </p:cNvPr>
          <p:cNvSpPr>
            <a:spLocks noGrp="1"/>
          </p:cNvSpPr>
          <p:nvPr>
            <p:ph type="title"/>
          </p:nvPr>
        </p:nvSpPr>
        <p:spPr>
          <a:xfrm>
            <a:off x="581192" y="702156"/>
            <a:ext cx="11029616" cy="1013800"/>
          </a:xfrm>
        </p:spPr>
        <p:txBody>
          <a:bodyPr>
            <a:normAutofit/>
          </a:bodyPr>
          <a:lstStyle/>
          <a:p>
            <a:r>
              <a:rPr lang="en-GB" dirty="0"/>
              <a:t>Need: Vision, mission and principles</a:t>
            </a:r>
          </a:p>
        </p:txBody>
      </p:sp>
      <p:sp>
        <p:nvSpPr>
          <p:cNvPr id="12" name="Rectangle 11">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2180496"/>
            <a:ext cx="3703320"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A5471FF0-CF9F-4ABC-B343-BF64EA78293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7226" y="2533079"/>
            <a:ext cx="2788729" cy="2788729"/>
          </a:xfrm>
          <a:prstGeom prst="rect">
            <a:avLst/>
          </a:prstGeom>
        </p:spPr>
      </p:pic>
      <p:sp>
        <p:nvSpPr>
          <p:cNvPr id="3" name="Content Placeholder 2">
            <a:extLst>
              <a:ext uri="{FF2B5EF4-FFF2-40B4-BE49-F238E27FC236}">
                <a16:creationId xmlns:a16="http://schemas.microsoft.com/office/drawing/2014/main" id="{A58DBA3F-C628-4F96-A141-DBFD0F71033B}"/>
              </a:ext>
            </a:extLst>
          </p:cNvPr>
          <p:cNvSpPr>
            <a:spLocks noGrp="1"/>
          </p:cNvSpPr>
          <p:nvPr>
            <p:ph idx="1"/>
          </p:nvPr>
        </p:nvSpPr>
        <p:spPr>
          <a:xfrm>
            <a:off x="4149854" y="1993392"/>
            <a:ext cx="7849888" cy="4649375"/>
          </a:xfrm>
        </p:spPr>
        <p:txBody>
          <a:bodyPr>
            <a:normAutofit fontScale="25000" lnSpcReduction="20000"/>
          </a:bodyPr>
          <a:lstStyle/>
          <a:p>
            <a:pPr marL="0" indent="0">
              <a:lnSpc>
                <a:spcPct val="90000"/>
              </a:lnSpc>
              <a:buNone/>
            </a:pPr>
            <a:endParaRPr lang="en-GB" sz="5600" b="1" dirty="0">
              <a:latin typeface="Calibri" panose="020F0502020204030204" pitchFamily="34" charset="0"/>
              <a:cs typeface="Calibri" panose="020F0502020204030204" pitchFamily="34" charset="0"/>
            </a:endParaRPr>
          </a:p>
          <a:p>
            <a:pPr>
              <a:lnSpc>
                <a:spcPct val="90000"/>
              </a:lnSpc>
            </a:pPr>
            <a:r>
              <a:rPr lang="en-GB" sz="5600" b="1" dirty="0">
                <a:latin typeface="Calibri" panose="020F0502020204030204" pitchFamily="34" charset="0"/>
                <a:cs typeface="Calibri" panose="020F0502020204030204" pitchFamily="34" charset="0"/>
              </a:rPr>
              <a:t>Vision </a:t>
            </a:r>
            <a:r>
              <a:rPr lang="en-GB" sz="5600" dirty="0">
                <a:latin typeface="Calibri" panose="020F0502020204030204" pitchFamily="34" charset="0"/>
                <a:cs typeface="Calibri" panose="020F0502020204030204" pitchFamily="34" charset="0"/>
              </a:rPr>
              <a:t>: Supporting/contributing to UN sustainable development goals of alleviating poverty and investing in education </a:t>
            </a:r>
          </a:p>
          <a:p>
            <a:pPr>
              <a:lnSpc>
                <a:spcPct val="90000"/>
              </a:lnSpc>
            </a:pPr>
            <a:r>
              <a:rPr lang="en-GB" sz="5600" b="1" dirty="0">
                <a:latin typeface="Calibri" panose="020F0502020204030204" pitchFamily="34" charset="0"/>
                <a:cs typeface="Calibri" panose="020F0502020204030204" pitchFamily="34" charset="0"/>
              </a:rPr>
              <a:t>Mission:  </a:t>
            </a:r>
            <a:r>
              <a:rPr lang="en-GB" sz="5600" dirty="0">
                <a:latin typeface="Calibri" panose="020F0502020204030204" pitchFamily="34" charset="0"/>
                <a:cs typeface="Calibri" panose="020F0502020204030204" pitchFamily="34" charset="0"/>
              </a:rPr>
              <a:t>To promote the need to maintain high educational and social standards in Nigerian secondary schools.</a:t>
            </a:r>
            <a:endParaRPr lang="en-GB" sz="5600" b="1" dirty="0">
              <a:latin typeface="Calibri" panose="020F0502020204030204" pitchFamily="34" charset="0"/>
              <a:cs typeface="Calibri" panose="020F0502020204030204" pitchFamily="34" charset="0"/>
            </a:endParaRPr>
          </a:p>
          <a:p>
            <a:pPr>
              <a:lnSpc>
                <a:spcPct val="90000"/>
              </a:lnSpc>
            </a:pPr>
            <a:r>
              <a:rPr lang="en-GB" sz="5600" b="1" dirty="0">
                <a:latin typeface="Calibri" panose="020F0502020204030204" pitchFamily="34" charset="0"/>
                <a:cs typeface="Calibri" panose="020F0502020204030204" pitchFamily="34" charset="0"/>
              </a:rPr>
              <a:t>Aim: </a:t>
            </a:r>
            <a:r>
              <a:rPr lang="en-GB" sz="5600" dirty="0">
                <a:latin typeface="Calibri" panose="020F0502020204030204" pitchFamily="34" charset="0"/>
                <a:cs typeface="Calibri" panose="020F0502020204030204" pitchFamily="34" charset="0"/>
              </a:rPr>
              <a:t>To secure quality first education and teaching through effective leadership development.</a:t>
            </a:r>
            <a:endParaRPr lang="en-GB" sz="5600" b="1" dirty="0">
              <a:latin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en-GB" sz="5600" b="1" dirty="0">
                <a:latin typeface="Calibri" panose="020F0502020204030204" pitchFamily="34" charset="0"/>
                <a:cs typeface="Calibri" panose="020F0502020204030204" pitchFamily="34" charset="0"/>
              </a:rPr>
              <a:t>Objectives</a:t>
            </a:r>
          </a:p>
          <a:p>
            <a:pPr marL="0" indent="0">
              <a:lnSpc>
                <a:spcPct val="120000"/>
              </a:lnSpc>
              <a:spcBef>
                <a:spcPts val="0"/>
              </a:spcBef>
              <a:spcAft>
                <a:spcPts val="0"/>
              </a:spcAft>
              <a:buNone/>
            </a:pPr>
            <a:r>
              <a:rPr lang="en-GB" sz="5600" dirty="0">
                <a:latin typeface="Calibri" panose="020F0502020204030204" pitchFamily="34" charset="0"/>
                <a:cs typeface="Calibri" panose="020F0502020204030204" pitchFamily="34" charset="0"/>
              </a:rPr>
              <a:t>To develop NEED quality standards </a:t>
            </a:r>
          </a:p>
          <a:p>
            <a:pPr marL="0" indent="0">
              <a:lnSpc>
                <a:spcPct val="120000"/>
              </a:lnSpc>
              <a:spcBef>
                <a:spcPts val="0"/>
              </a:spcBef>
              <a:spcAft>
                <a:spcPts val="0"/>
              </a:spcAft>
              <a:buNone/>
            </a:pPr>
            <a:r>
              <a:rPr lang="en-GB" sz="5600" dirty="0">
                <a:latin typeface="Calibri" panose="020F0502020204030204" pitchFamily="34" charset="0"/>
                <a:cs typeface="Calibri" panose="020F0502020204030204" pitchFamily="34" charset="0"/>
              </a:rPr>
              <a:t>To provide relevant training, advice and support in order to:</a:t>
            </a:r>
          </a:p>
          <a:p>
            <a:pPr marL="0" indent="0">
              <a:lnSpc>
                <a:spcPct val="120000"/>
              </a:lnSpc>
              <a:spcBef>
                <a:spcPts val="0"/>
              </a:spcBef>
              <a:spcAft>
                <a:spcPts val="0"/>
              </a:spcAft>
              <a:buNone/>
            </a:pPr>
            <a:r>
              <a:rPr lang="en-GB" sz="5800" dirty="0">
                <a:latin typeface="Calibri" panose="020F0502020204030204" pitchFamily="34" charset="0"/>
                <a:cs typeface="Calibri" panose="020F0502020204030204" pitchFamily="34" charset="0"/>
              </a:rPr>
              <a:t>- </a:t>
            </a:r>
            <a:r>
              <a:rPr lang="en-GB" sz="4800" dirty="0">
                <a:latin typeface="Calibri" panose="020F0502020204030204" pitchFamily="34" charset="0"/>
                <a:cs typeface="Calibri" panose="020F0502020204030204" pitchFamily="34" charset="0"/>
              </a:rPr>
              <a:t>Facilitate  schools fine tune appropriate strategies, structures and systems to improve teaching and learning</a:t>
            </a:r>
          </a:p>
          <a:p>
            <a:pPr>
              <a:lnSpc>
                <a:spcPct val="120000"/>
              </a:lnSpc>
              <a:spcBef>
                <a:spcPts val="0"/>
              </a:spcBef>
              <a:spcAft>
                <a:spcPts val="0"/>
              </a:spcAft>
              <a:buFontTx/>
              <a:buChar char="-"/>
            </a:pPr>
            <a:r>
              <a:rPr lang="en-GB" sz="4800" dirty="0">
                <a:latin typeface="Calibri" panose="020F0502020204030204" pitchFamily="34" charset="0"/>
                <a:cs typeface="Calibri" panose="020F0502020204030204" pitchFamily="34" charset="0"/>
              </a:rPr>
              <a:t>-assist schools in developing and implementing school improvement action plans that consistently secure excellent student progress and achievement.</a:t>
            </a:r>
          </a:p>
          <a:p>
            <a:pPr>
              <a:lnSpc>
                <a:spcPct val="120000"/>
              </a:lnSpc>
              <a:spcBef>
                <a:spcPts val="0"/>
              </a:spcBef>
              <a:spcAft>
                <a:spcPts val="0"/>
              </a:spcAft>
              <a:buFontTx/>
              <a:buChar char="-"/>
            </a:pPr>
            <a:r>
              <a:rPr lang="en-GB" sz="4800" dirty="0">
                <a:latin typeface="Calibri" panose="020F0502020204030204" pitchFamily="34" charset="0"/>
                <a:cs typeface="Calibri" panose="020F0502020204030204" pitchFamily="34" charset="0"/>
              </a:rPr>
              <a:t>Ensure audit against those plans</a:t>
            </a:r>
          </a:p>
          <a:p>
            <a:pPr>
              <a:lnSpc>
                <a:spcPct val="120000"/>
              </a:lnSpc>
              <a:spcBef>
                <a:spcPts val="0"/>
              </a:spcBef>
              <a:spcAft>
                <a:spcPts val="0"/>
              </a:spcAft>
              <a:buFontTx/>
              <a:buChar char="-"/>
            </a:pPr>
            <a:endParaRPr lang="en-GB" sz="4800" dirty="0">
              <a:latin typeface="Calibri" panose="020F0502020204030204" pitchFamily="34" charset="0"/>
              <a:cs typeface="Calibri" panose="020F0502020204030204" pitchFamily="34" charset="0"/>
            </a:endParaRPr>
          </a:p>
          <a:p>
            <a:pPr marL="0" indent="0">
              <a:lnSpc>
                <a:spcPct val="90000"/>
              </a:lnSpc>
              <a:buNone/>
            </a:pPr>
            <a:r>
              <a:rPr lang="en-GB" sz="5600" b="1" dirty="0">
                <a:latin typeface="Calibri" panose="020F0502020204030204" pitchFamily="34" charset="0"/>
                <a:cs typeface="Calibri" panose="020F0502020204030204" pitchFamily="34" charset="0"/>
              </a:rPr>
              <a:t>Key Principles</a:t>
            </a:r>
            <a:r>
              <a:rPr lang="en-GB" sz="5600" dirty="0">
                <a:latin typeface="Calibri" panose="020F0502020204030204" pitchFamily="34" charset="0"/>
                <a:cs typeface="Calibri" panose="020F0502020204030204" pitchFamily="34" charset="0"/>
              </a:rPr>
              <a:t>:</a:t>
            </a:r>
          </a:p>
          <a:p>
            <a:pPr>
              <a:lnSpc>
                <a:spcPct val="120000"/>
              </a:lnSpc>
              <a:spcBef>
                <a:spcPts val="0"/>
              </a:spcBef>
              <a:spcAft>
                <a:spcPts val="0"/>
              </a:spcAft>
            </a:pPr>
            <a:r>
              <a:rPr lang="en-GB" sz="5600" dirty="0">
                <a:latin typeface="Calibri" panose="020F0502020204030204" pitchFamily="34" charset="0"/>
                <a:cs typeface="Calibri" panose="020F0502020204030204" pitchFamily="34" charset="0"/>
              </a:rPr>
              <a:t>Effective Continuous Professional Development</a:t>
            </a:r>
          </a:p>
          <a:p>
            <a:pPr>
              <a:lnSpc>
                <a:spcPct val="120000"/>
              </a:lnSpc>
              <a:spcBef>
                <a:spcPts val="0"/>
              </a:spcBef>
              <a:spcAft>
                <a:spcPts val="0"/>
              </a:spcAft>
            </a:pPr>
            <a:r>
              <a:rPr lang="en-GB" sz="5600" dirty="0">
                <a:latin typeface="Calibri" panose="020F0502020204030204" pitchFamily="34" charset="0"/>
                <a:cs typeface="Calibri" panose="020F0502020204030204" pitchFamily="34" charset="0"/>
              </a:rPr>
              <a:t>Leadership Effectiveness</a:t>
            </a:r>
          </a:p>
          <a:p>
            <a:pPr>
              <a:lnSpc>
                <a:spcPct val="120000"/>
              </a:lnSpc>
              <a:spcBef>
                <a:spcPts val="0"/>
              </a:spcBef>
              <a:spcAft>
                <a:spcPts val="0"/>
              </a:spcAft>
            </a:pPr>
            <a:r>
              <a:rPr lang="en-GB" sz="5600" dirty="0">
                <a:latin typeface="Calibri" panose="020F0502020204030204" pitchFamily="34" charset="0"/>
                <a:cs typeface="Calibri" panose="020F0502020204030204" pitchFamily="34" charset="0"/>
              </a:rPr>
              <a:t> Teachers’ Professionalism and Accountability</a:t>
            </a:r>
          </a:p>
          <a:p>
            <a:pPr>
              <a:lnSpc>
                <a:spcPct val="120000"/>
              </a:lnSpc>
              <a:spcBef>
                <a:spcPts val="0"/>
              </a:spcBef>
              <a:spcAft>
                <a:spcPts val="0"/>
              </a:spcAft>
            </a:pPr>
            <a:r>
              <a:rPr lang="en-GB" sz="5600" dirty="0">
                <a:latin typeface="Calibri" panose="020F0502020204030204" pitchFamily="34" charset="0"/>
                <a:cs typeface="Calibri" panose="020F0502020204030204" pitchFamily="34" charset="0"/>
              </a:rPr>
              <a:t>Pedagogy – Effective teaching strategies</a:t>
            </a:r>
          </a:p>
          <a:p>
            <a:pPr>
              <a:lnSpc>
                <a:spcPct val="120000"/>
              </a:lnSpc>
              <a:spcBef>
                <a:spcPts val="0"/>
              </a:spcBef>
              <a:spcAft>
                <a:spcPts val="0"/>
              </a:spcAft>
            </a:pPr>
            <a:r>
              <a:rPr lang="en-GB" sz="5600" dirty="0">
                <a:latin typeface="Calibri" panose="020F0502020204030204" pitchFamily="34" charset="0"/>
                <a:cs typeface="Calibri" panose="020F0502020204030204" pitchFamily="34" charset="0"/>
              </a:rPr>
              <a:t>Students – Empowerment, Skills development, Learning attitude and mindsets.</a:t>
            </a:r>
          </a:p>
          <a:p>
            <a:pPr>
              <a:lnSpc>
                <a:spcPct val="120000"/>
              </a:lnSpc>
              <a:spcBef>
                <a:spcPts val="0"/>
              </a:spcBef>
              <a:spcAft>
                <a:spcPts val="0"/>
              </a:spcAft>
            </a:pPr>
            <a:r>
              <a:rPr lang="en-GB" sz="5600" dirty="0">
                <a:latin typeface="Calibri" panose="020F0502020204030204" pitchFamily="34" charset="0"/>
                <a:cs typeface="Calibri" panose="020F0502020204030204" pitchFamily="34" charset="0"/>
              </a:rPr>
              <a:t>Accountability – Resources management / Quality control</a:t>
            </a:r>
          </a:p>
          <a:p>
            <a:pPr>
              <a:lnSpc>
                <a:spcPct val="120000"/>
              </a:lnSpc>
              <a:spcBef>
                <a:spcPts val="0"/>
              </a:spcBef>
              <a:spcAft>
                <a:spcPts val="0"/>
              </a:spcAft>
            </a:pPr>
            <a:r>
              <a:rPr lang="en-GB" sz="5600" dirty="0">
                <a:latin typeface="Calibri" panose="020F0502020204030204" pitchFamily="34" charset="0"/>
                <a:cs typeface="Calibri" panose="020F0502020204030204" pitchFamily="34" charset="0"/>
              </a:rPr>
              <a:t>Sustainability – Securing consistency</a:t>
            </a:r>
          </a:p>
          <a:p>
            <a:pPr>
              <a:lnSpc>
                <a:spcPct val="90000"/>
              </a:lnSpc>
            </a:pPr>
            <a:endParaRPr lang="en-GB" sz="700" dirty="0"/>
          </a:p>
          <a:p>
            <a:pPr>
              <a:lnSpc>
                <a:spcPct val="90000"/>
              </a:lnSpc>
            </a:pPr>
            <a:endParaRPr lang="en-GB" sz="700" dirty="0"/>
          </a:p>
          <a:p>
            <a:pPr>
              <a:lnSpc>
                <a:spcPct val="90000"/>
              </a:lnSpc>
            </a:pPr>
            <a:endParaRPr lang="en-GB" sz="700" dirty="0"/>
          </a:p>
          <a:p>
            <a:pPr>
              <a:lnSpc>
                <a:spcPct val="90000"/>
              </a:lnSpc>
            </a:pPr>
            <a:r>
              <a:rPr lang="en-GB" sz="800" b="1" dirty="0" err="1">
                <a:latin typeface="Calibri" panose="020F0502020204030204" pitchFamily="34" charset="0"/>
                <a:cs typeface="Calibri" panose="020F0502020204030204" pitchFamily="34" charset="0"/>
              </a:rPr>
              <a:t>Visi</a:t>
            </a:r>
            <a:endParaRPr lang="en-GB" sz="800" b="1" dirty="0">
              <a:latin typeface="Calibri" panose="020F0502020204030204" pitchFamily="34" charset="0"/>
              <a:cs typeface="Calibri" panose="020F0502020204030204" pitchFamily="34" charset="0"/>
            </a:endParaRPr>
          </a:p>
          <a:p>
            <a:pPr>
              <a:lnSpc>
                <a:spcPct val="90000"/>
              </a:lnSpc>
            </a:pPr>
            <a:endParaRPr lang="en-GB" sz="700" dirty="0"/>
          </a:p>
        </p:txBody>
      </p:sp>
    </p:spTree>
    <p:extLst>
      <p:ext uri="{BB962C8B-B14F-4D97-AF65-F5344CB8AC3E}">
        <p14:creationId xmlns:p14="http://schemas.microsoft.com/office/powerpoint/2010/main" val="20385905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013800"/>
          </a:xfrm>
        </p:spPr>
        <p:txBody>
          <a:bodyPr>
            <a:normAutofit/>
          </a:bodyPr>
          <a:lstStyle/>
          <a:p>
            <a:endParaRPr lang="en-US" b="1" dirty="0">
              <a:latin typeface="Calibri" panose="020F0502020204030204" pitchFamily="34" charset="0"/>
              <a:cs typeface="Calibri" panose="020F0502020204030204" pitchFamily="34" charset="0"/>
            </a:endParaRPr>
          </a:p>
        </p:txBody>
      </p:sp>
      <p:sp>
        <p:nvSpPr>
          <p:cNvPr id="18" name="Rectangle 17">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2180496"/>
            <a:ext cx="3703320"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a:extLst>
              <a:ext uri="{FF2B5EF4-FFF2-40B4-BE49-F238E27FC236}">
                <a16:creationId xmlns:a16="http://schemas.microsoft.com/office/drawing/2014/main" id="{7954E8D1-7BD4-4C3F-8E18-1A683DFFAF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7225" y="2533078"/>
            <a:ext cx="3305175" cy="3305175"/>
          </a:xfrm>
          <a:prstGeom prst="rect">
            <a:avLst/>
          </a:prstGeom>
        </p:spPr>
      </p:pic>
      <p:sp>
        <p:nvSpPr>
          <p:cNvPr id="3" name="Content Placeholder 2"/>
          <p:cNvSpPr>
            <a:spLocks noGrp="1"/>
          </p:cNvSpPr>
          <p:nvPr>
            <p:ph idx="1"/>
          </p:nvPr>
        </p:nvSpPr>
        <p:spPr>
          <a:xfrm>
            <a:off x="4505325" y="2180496"/>
            <a:ext cx="7105481" cy="4045683"/>
          </a:xfrm>
        </p:spPr>
        <p:txBody>
          <a:bodyPr>
            <a:normAutofit/>
          </a:bodyPr>
          <a:lstStyle/>
          <a:p>
            <a:pPr marL="0" indent="0">
              <a:buNone/>
            </a:pPr>
            <a:r>
              <a:rPr lang="en-GB" sz="2400" b="1" dirty="0">
                <a:latin typeface="Calibri" panose="020F0502020204030204" pitchFamily="34" charset="0"/>
                <a:cs typeface="Calibri" panose="020F0502020204030204" pitchFamily="34" charset="0"/>
              </a:rPr>
              <a:t>Project Group</a:t>
            </a:r>
            <a:r>
              <a:rPr lang="en-GB" sz="2400" dirty="0">
                <a:latin typeface="Calibri" panose="020F0502020204030204" pitchFamily="34" charset="0"/>
                <a:cs typeface="Calibri" panose="020F0502020204030204" pitchFamily="34" charset="0"/>
              </a:rPr>
              <a:t>: NEED Project group, NSF(UK) Ltd</a:t>
            </a:r>
          </a:p>
          <a:p>
            <a:pPr marL="0" indent="0">
              <a:buNone/>
            </a:pPr>
            <a:r>
              <a:rPr lang="en-GB" sz="2400" b="1" dirty="0">
                <a:latin typeface="Calibri" panose="020F0502020204030204" pitchFamily="34" charset="0"/>
                <a:cs typeface="Calibri" panose="020F0502020204030204" pitchFamily="34" charset="0"/>
              </a:rPr>
              <a:t>Expert advisers: </a:t>
            </a:r>
            <a:r>
              <a:rPr lang="en-GB" sz="2400" dirty="0" err="1">
                <a:latin typeface="Calibri" panose="020F0502020204030204" pitchFamily="34" charset="0"/>
                <a:cs typeface="Calibri" panose="020F0502020204030204" pitchFamily="34" charset="0"/>
              </a:rPr>
              <a:t>Kiko</a:t>
            </a:r>
            <a:r>
              <a:rPr lang="en-GB" sz="2400" dirty="0">
                <a:latin typeface="Calibri" panose="020F0502020204030204" pitchFamily="34" charset="0"/>
                <a:cs typeface="Calibri" panose="020F0502020204030204" pitchFamily="34" charset="0"/>
              </a:rPr>
              <a:t> Educational Ltd</a:t>
            </a:r>
          </a:p>
          <a:p>
            <a:pPr marL="0" indent="0">
              <a:buNone/>
            </a:pPr>
            <a:endParaRPr lang="en-GB" sz="2400" dirty="0">
              <a:latin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cs typeface="Calibri" panose="020F0502020204030204" pitchFamily="34" charset="0"/>
              </a:rPr>
              <a:t>For more information contact </a:t>
            </a:r>
            <a:r>
              <a:rPr lang="en-GB" sz="2400" dirty="0" err="1">
                <a:latin typeface="Calibri" panose="020F0502020204030204" pitchFamily="34" charset="0"/>
                <a:cs typeface="Calibri" panose="020F0502020204030204" pitchFamily="34" charset="0"/>
                <a:hlinkClick r:id="rId4"/>
              </a:rPr>
              <a:t>education@nsf.community</a:t>
            </a:r>
            <a:r>
              <a:rPr lang="en-GB" sz="2400" dirty="0">
                <a:latin typeface="Calibri" panose="020F0502020204030204" pitchFamily="34" charset="0"/>
                <a:cs typeface="Calibri" panose="020F0502020204030204" pitchFamily="34" charset="0"/>
              </a:rPr>
              <a:t> and </a:t>
            </a:r>
            <a:r>
              <a:rPr lang="en-GB" sz="2400" dirty="0" err="1">
                <a:latin typeface="Calibri" panose="020F0502020204030204" pitchFamily="34" charset="0"/>
                <a:cs typeface="Calibri" panose="020F0502020204030204" pitchFamily="34" charset="0"/>
                <a:hlinkClick r:id="rId5"/>
              </a:rPr>
              <a:t>info@nsf.community</a:t>
            </a:r>
            <a:endParaRPr lang="en-GB" sz="2400" dirty="0">
              <a:latin typeface="Calibri" panose="020F0502020204030204" pitchFamily="34" charset="0"/>
              <a:cs typeface="Calibri" panose="020F0502020204030204" pitchFamily="34" charset="0"/>
            </a:endParaRPr>
          </a:p>
          <a:p>
            <a:pPr marL="0" indent="0">
              <a:buNone/>
            </a:pPr>
            <a:endParaRPr lang="en-GB" sz="2400"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35504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013800"/>
          </a:xfrm>
        </p:spPr>
        <p:txBody>
          <a:bodyPr>
            <a:normAutofit/>
          </a:bodyPr>
          <a:lstStyle/>
          <a:p>
            <a:r>
              <a:rPr lang="en-US" b="1" dirty="0">
                <a:latin typeface="Calibri" panose="020F0502020204030204" pitchFamily="34" charset="0"/>
                <a:cs typeface="Calibri" panose="020F0502020204030204" pitchFamily="34" charset="0"/>
              </a:rPr>
              <a:t>What is A NEED and the  EXCELLENCE HUB</a:t>
            </a:r>
          </a:p>
        </p:txBody>
      </p:sp>
      <p:sp>
        <p:nvSpPr>
          <p:cNvPr id="18" name="Rectangle 17">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2180496"/>
            <a:ext cx="3703320"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a:extLst>
              <a:ext uri="{FF2B5EF4-FFF2-40B4-BE49-F238E27FC236}">
                <a16:creationId xmlns:a16="http://schemas.microsoft.com/office/drawing/2014/main" id="{FAF57E1F-EF0F-4EA0-97E4-89E736FEA25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7225" y="2533078"/>
            <a:ext cx="3305175" cy="3305175"/>
          </a:xfrm>
          <a:prstGeom prst="rect">
            <a:avLst/>
          </a:prstGeom>
        </p:spPr>
      </p:pic>
      <p:sp>
        <p:nvSpPr>
          <p:cNvPr id="3" name="Content Placeholder 2"/>
          <p:cNvSpPr>
            <a:spLocks noGrp="1"/>
          </p:cNvSpPr>
          <p:nvPr>
            <p:ph idx="1"/>
          </p:nvPr>
        </p:nvSpPr>
        <p:spPr>
          <a:xfrm>
            <a:off x="4505325" y="2180496"/>
            <a:ext cx="7105481" cy="4045683"/>
          </a:xfrm>
        </p:spPr>
        <p:txBody>
          <a:bodyPr>
            <a:normAutofit fontScale="92500" lnSpcReduction="20000"/>
          </a:bodyPr>
          <a:lstStyle/>
          <a:p>
            <a:r>
              <a:rPr lang="en-GB" sz="2400" dirty="0">
                <a:latin typeface="Calibri" panose="020F0502020204030204" pitchFamily="34" charset="0"/>
                <a:cs typeface="Calibri" panose="020F0502020204030204" pitchFamily="34" charset="0"/>
              </a:rPr>
              <a:t>NEED is a school improvement project set up by NSF (UK) to contribute to the UN sustainable development goals of alleviating poverty and investing in education through working and facilitating school improvement in Nigerian secondary schools</a:t>
            </a:r>
          </a:p>
          <a:p>
            <a:r>
              <a:rPr lang="en-GB" sz="2400" dirty="0">
                <a:latin typeface="Calibri" panose="020F0502020204030204" pitchFamily="34" charset="0"/>
                <a:cs typeface="Calibri" panose="020F0502020204030204" pitchFamily="34" charset="0"/>
              </a:rPr>
              <a:t>The NSF excellence hub is a virtual centre piece from which the NEED education and training ideas, models and strategies are planned, organised and disseminated.</a:t>
            </a:r>
          </a:p>
          <a:p>
            <a:r>
              <a:rPr lang="en-GB" sz="2400" dirty="0">
                <a:latin typeface="Calibri" panose="020F0502020204030204" pitchFamily="34" charset="0"/>
                <a:cs typeface="Calibri" panose="020F0502020204030204" pitchFamily="34" charset="0"/>
              </a:rPr>
              <a:t>It acts as a centre of excellence of professional good practice in education.</a:t>
            </a:r>
          </a:p>
          <a:p>
            <a:r>
              <a:rPr lang="en-GB" sz="2400" dirty="0">
                <a:latin typeface="Calibri" panose="020F0502020204030204" pitchFamily="34" charset="0"/>
                <a:cs typeface="Calibri" panose="020F0502020204030204" pitchFamily="34" charset="0"/>
              </a:rPr>
              <a:t>It’s the ‘go to’ place for all aspects of school improvement advice, support and resources</a:t>
            </a:r>
            <a:r>
              <a:rPr lang="en-GB" sz="2800" dirty="0"/>
              <a:t>.</a:t>
            </a:r>
          </a:p>
        </p:txBody>
      </p:sp>
    </p:spTree>
    <p:extLst>
      <p:ext uri="{BB962C8B-B14F-4D97-AF65-F5344CB8AC3E}">
        <p14:creationId xmlns:p14="http://schemas.microsoft.com/office/powerpoint/2010/main" val="2018255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875149D-F692-45DA-8324-D5E0193D5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8641"/>
            <a:ext cx="12191999"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B89EEFD-93BC-4ACF-962C-E6279E72B0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6"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9148DB4-F2AC-4EA9-B638-F95044780055}"/>
              </a:ext>
            </a:extLst>
          </p:cNvPr>
          <p:cNvSpPr>
            <a:spLocks noGrp="1"/>
          </p:cNvSpPr>
          <p:nvPr>
            <p:ph type="title"/>
          </p:nvPr>
        </p:nvSpPr>
        <p:spPr>
          <a:xfrm>
            <a:off x="803189" y="1209184"/>
            <a:ext cx="3089189" cy="4734416"/>
          </a:xfrm>
        </p:spPr>
        <p:txBody>
          <a:bodyPr anchor="ctr">
            <a:normAutofit/>
          </a:bodyPr>
          <a:lstStyle/>
          <a:p>
            <a:r>
              <a:rPr lang="en-GB" b="1" dirty="0">
                <a:latin typeface="Calibri" panose="020F0502020204030204" pitchFamily="34" charset="0"/>
                <a:cs typeface="Calibri" panose="020F0502020204030204" pitchFamily="34" charset="0"/>
              </a:rPr>
              <a:t>Background- why bother</a:t>
            </a:r>
            <a:r>
              <a:rPr lang="en-GB" dirty="0"/>
              <a:t>?</a:t>
            </a:r>
          </a:p>
        </p:txBody>
      </p:sp>
      <p:sp>
        <p:nvSpPr>
          <p:cNvPr id="13" name="Rectangle 12">
            <a:extLst>
              <a:ext uri="{FF2B5EF4-FFF2-40B4-BE49-F238E27FC236}">
                <a16:creationId xmlns:a16="http://schemas.microsoft.com/office/drawing/2014/main" id="{C0B19935-C760-4698-9DD1-973C8A428D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282E9536-D90E-4DD6-BF02-E1304D076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A310A41F-3A14-4150-B6CF-0A577DDDEA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D0C91434-33A0-4F8E-B8FD-688345501D52}"/>
              </a:ext>
            </a:extLst>
          </p:cNvPr>
          <p:cNvSpPr>
            <a:spLocks noGrp="1"/>
          </p:cNvSpPr>
          <p:nvPr>
            <p:ph idx="1"/>
          </p:nvPr>
        </p:nvSpPr>
        <p:spPr>
          <a:xfrm>
            <a:off x="4561870" y="723899"/>
            <a:ext cx="7183597" cy="3678303"/>
          </a:xfrm>
        </p:spPr>
        <p:txBody>
          <a:bodyPr>
            <a:normAutofit/>
          </a:bodyPr>
          <a:lstStyle/>
          <a:p>
            <a:r>
              <a:rPr lang="en-GB" dirty="0">
                <a:latin typeface="Calibri" panose="020F0502020204030204" pitchFamily="34" charset="0"/>
                <a:cs typeface="Calibri" panose="020F0502020204030204" pitchFamily="34" charset="0"/>
              </a:rPr>
              <a:t>Research has shown that Nigeria sends the most students overseas of any country on the African continent, and outbound mobility numbers are growing at a rapid pace. According to data from the UNESCO Institute of Statistics (UIS), the number of Nigerian students abroad increased by 164 percent in the decade between 2005 and 2015 alone– from 26,997 to 71,351</a:t>
            </a:r>
          </a:p>
          <a:p>
            <a:r>
              <a:rPr lang="en-GB" dirty="0">
                <a:latin typeface="Calibri" panose="020F0502020204030204" pitchFamily="34" charset="0"/>
                <a:cs typeface="Calibri" panose="020F0502020204030204" pitchFamily="34" charset="0"/>
              </a:rPr>
              <a:t>Ghana has recently overtaken the U.S. as the second-most popular destination country, attracting 13,919 Nigerian students in 2015, according to the data provided by the UNESCO Institute of Statistics (UIS). (2017 World Education Services.  Education in Nigeria – wenr.wes.org)</a:t>
            </a:r>
          </a:p>
          <a:p>
            <a:endParaRPr lang="en-GB" dirty="0"/>
          </a:p>
        </p:txBody>
      </p:sp>
      <p:pic>
        <p:nvPicPr>
          <p:cNvPr id="4" name="Picture 3">
            <a:extLst>
              <a:ext uri="{FF2B5EF4-FFF2-40B4-BE49-F238E27FC236}">
                <a16:creationId xmlns:a16="http://schemas.microsoft.com/office/drawing/2014/main" id="{26DD61BF-9FAB-4F7D-B220-BB7EE9D1A78A}"/>
              </a:ext>
            </a:extLst>
          </p:cNvPr>
          <p:cNvPicPr>
            <a:picLocks noChangeAspect="1"/>
          </p:cNvPicPr>
          <p:nvPr/>
        </p:nvPicPr>
        <p:blipFill>
          <a:blip r:embed="rId2"/>
          <a:stretch>
            <a:fillRect/>
          </a:stretch>
        </p:blipFill>
        <p:spPr>
          <a:xfrm>
            <a:off x="4561869" y="4402202"/>
            <a:ext cx="6826941" cy="1944223"/>
          </a:xfrm>
          <a:prstGeom prst="rect">
            <a:avLst/>
          </a:prstGeom>
        </p:spPr>
      </p:pic>
    </p:spTree>
    <p:extLst>
      <p:ext uri="{BB962C8B-B14F-4D97-AF65-F5344CB8AC3E}">
        <p14:creationId xmlns:p14="http://schemas.microsoft.com/office/powerpoint/2010/main" val="248597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83D4-629A-4360-8EAC-77F1B4C94B07}"/>
              </a:ext>
            </a:extLst>
          </p:cNvPr>
          <p:cNvSpPr>
            <a:spLocks noGrp="1"/>
          </p:cNvSpPr>
          <p:nvPr>
            <p:ph type="title"/>
          </p:nvPr>
        </p:nvSpPr>
        <p:spPr>
          <a:xfrm>
            <a:off x="581192" y="702156"/>
            <a:ext cx="11029616" cy="1013800"/>
          </a:xfrm>
        </p:spPr>
        <p:txBody>
          <a:bodyPr>
            <a:normAutofit/>
          </a:bodyPr>
          <a:lstStyle/>
          <a:p>
            <a:r>
              <a:rPr lang="en-GB" b="1" dirty="0">
                <a:solidFill>
                  <a:srgbClr val="FFFEFF"/>
                </a:solidFill>
                <a:latin typeface="Calibri" panose="020F0502020204030204" pitchFamily="34" charset="0"/>
                <a:ea typeface="Times New Roman" panose="02020603050405020304" pitchFamily="18" charset="0"/>
                <a:cs typeface="Calibri" panose="020F0502020204030204" pitchFamily="34" charset="0"/>
              </a:rPr>
              <a:t>REASONS TO PARTICIPATE</a:t>
            </a:r>
            <a:endParaRPr lang="en-GB" dirty="0">
              <a:solidFill>
                <a:srgbClr val="FFFEFF"/>
              </a:solidFill>
              <a:latin typeface="Calibri" panose="020F0502020204030204" pitchFamily="34" charset="0"/>
              <a:cs typeface="Calibri" panose="020F0502020204030204" pitchFamily="34" charset="0"/>
            </a:endParaRPr>
          </a:p>
        </p:txBody>
      </p:sp>
      <p:graphicFrame>
        <p:nvGraphicFramePr>
          <p:cNvPr id="5" name="Content Placeholder 2">
            <a:extLst>
              <a:ext uri="{FF2B5EF4-FFF2-40B4-BE49-F238E27FC236}">
                <a16:creationId xmlns:a16="http://schemas.microsoft.com/office/drawing/2014/main" id="{18EF4D54-1440-4ECC-97B6-CD019D3CE496}"/>
              </a:ext>
            </a:extLst>
          </p:cNvPr>
          <p:cNvGraphicFramePr>
            <a:graphicFrameLocks noGrp="1"/>
          </p:cNvGraphicFramePr>
          <p:nvPr>
            <p:ph idx="1"/>
            <p:extLst>
              <p:ext uri="{D42A27DB-BD31-4B8C-83A1-F6EECF244321}">
                <p14:modId xmlns:p14="http://schemas.microsoft.com/office/powerpoint/2010/main" val="3030256596"/>
              </p:ext>
            </p:extLst>
          </p:nvPr>
        </p:nvGraphicFramePr>
        <p:xfrm>
          <a:off x="581025" y="2011680"/>
          <a:ext cx="11029950" cy="4279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1633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0E015-A8B8-4F53-B0ED-EC6B9710C69E}"/>
              </a:ext>
            </a:extLst>
          </p:cNvPr>
          <p:cNvSpPr>
            <a:spLocks noGrp="1"/>
          </p:cNvSpPr>
          <p:nvPr>
            <p:ph type="title"/>
          </p:nvPr>
        </p:nvSpPr>
        <p:spPr>
          <a:xfrm>
            <a:off x="581192" y="702156"/>
            <a:ext cx="11029616" cy="1013800"/>
          </a:xfrm>
        </p:spPr>
        <p:txBody>
          <a:bodyPr>
            <a:normAutofit/>
          </a:bodyPr>
          <a:lstStyle/>
          <a:p>
            <a:r>
              <a:rPr lang="en-GB" b="1" dirty="0">
                <a:latin typeface="Calibri" panose="020F0502020204030204" pitchFamily="34" charset="0"/>
                <a:cs typeface="Calibri" panose="020F0502020204030204" pitchFamily="34" charset="0"/>
              </a:rPr>
              <a:t>benefits</a:t>
            </a:r>
          </a:p>
        </p:txBody>
      </p:sp>
      <p:sp>
        <p:nvSpPr>
          <p:cNvPr id="10" name="Rectangle 9">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2180496"/>
            <a:ext cx="3703320"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3ED9C876-9B20-4BB3-8D7E-CBA537C2C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7225" y="2533078"/>
            <a:ext cx="3305175" cy="3305175"/>
          </a:xfrm>
          <a:prstGeom prst="rect">
            <a:avLst/>
          </a:prstGeom>
        </p:spPr>
      </p:pic>
      <p:sp>
        <p:nvSpPr>
          <p:cNvPr id="3" name="Content Placeholder 2">
            <a:extLst>
              <a:ext uri="{FF2B5EF4-FFF2-40B4-BE49-F238E27FC236}">
                <a16:creationId xmlns:a16="http://schemas.microsoft.com/office/drawing/2014/main" id="{909FE12A-F1CE-490B-927E-9838910CB2FD}"/>
              </a:ext>
            </a:extLst>
          </p:cNvPr>
          <p:cNvSpPr>
            <a:spLocks noGrp="1"/>
          </p:cNvSpPr>
          <p:nvPr>
            <p:ph idx="1"/>
          </p:nvPr>
        </p:nvSpPr>
        <p:spPr>
          <a:xfrm>
            <a:off x="4173091" y="1870701"/>
            <a:ext cx="7756312" cy="5142044"/>
          </a:xfrm>
        </p:spPr>
        <p:txBody>
          <a:bodyPr>
            <a:normAutofit fontScale="25000" lnSpcReduction="20000"/>
          </a:bodyPr>
          <a:lstStyle/>
          <a:p>
            <a:pPr marL="0" indent="0">
              <a:lnSpc>
                <a:spcPct val="120000"/>
              </a:lnSpc>
              <a:spcBef>
                <a:spcPts val="0"/>
              </a:spcBef>
              <a:spcAft>
                <a:spcPts val="0"/>
              </a:spcAft>
              <a:buNone/>
            </a:pPr>
            <a:r>
              <a:rPr lang="en-GB" sz="5600" b="1" dirty="0">
                <a:solidFill>
                  <a:schemeClr val="accent2"/>
                </a:solidFill>
                <a:latin typeface="Calibri" panose="020F0502020204030204" pitchFamily="34" charset="0"/>
                <a:cs typeface="Calibri" panose="020F0502020204030204" pitchFamily="34" charset="0"/>
              </a:rPr>
              <a:t>Students </a:t>
            </a:r>
          </a:p>
          <a:p>
            <a:pPr>
              <a:lnSpc>
                <a:spcPct val="120000"/>
              </a:lnSpc>
              <a:spcBef>
                <a:spcPts val="0"/>
              </a:spcBef>
              <a:spcAft>
                <a:spcPts val="0"/>
              </a:spcAft>
            </a:pPr>
            <a:r>
              <a:rPr lang="en-GB" sz="5600" dirty="0">
                <a:latin typeface="Calibri" panose="020F0502020204030204" pitchFamily="34" charset="0"/>
                <a:cs typeface="Calibri" panose="020F0502020204030204" pitchFamily="34" charset="0"/>
              </a:rPr>
              <a:t>Student outcomes improve.</a:t>
            </a:r>
          </a:p>
          <a:p>
            <a:pPr>
              <a:lnSpc>
                <a:spcPct val="120000"/>
              </a:lnSpc>
              <a:spcBef>
                <a:spcPts val="0"/>
              </a:spcBef>
              <a:spcAft>
                <a:spcPts val="0"/>
              </a:spcAft>
            </a:pPr>
            <a:r>
              <a:rPr lang="en-GB" sz="5600" dirty="0">
                <a:latin typeface="Calibri" panose="020F0502020204030204" pitchFamily="34" charset="0"/>
                <a:cs typeface="Calibri" panose="020F0502020204030204" pitchFamily="34" charset="0"/>
              </a:rPr>
              <a:t>More confident independent learners.</a:t>
            </a:r>
          </a:p>
          <a:p>
            <a:pPr>
              <a:lnSpc>
                <a:spcPct val="120000"/>
              </a:lnSpc>
              <a:spcBef>
                <a:spcPts val="600"/>
              </a:spcBef>
              <a:spcAft>
                <a:spcPts val="0"/>
              </a:spcAft>
            </a:pPr>
            <a:r>
              <a:rPr lang="en-GB" sz="5600" dirty="0">
                <a:latin typeface="Calibri" panose="020F0502020204030204" pitchFamily="34" charset="0"/>
                <a:cs typeface="Calibri" panose="020F0502020204030204" pitchFamily="34" charset="0"/>
              </a:rPr>
              <a:t>Become more competent and articulate, develop useful critical and creative skills, enabling to access to further education and  successful careers.</a:t>
            </a:r>
            <a:endParaRPr lang="en-GB" sz="5600" b="1" dirty="0">
              <a:solidFill>
                <a:schemeClr val="tx1"/>
              </a:solidFill>
              <a:latin typeface="Calibri" panose="020F0502020204030204" pitchFamily="34" charset="0"/>
              <a:cs typeface="Calibri" panose="020F0502020204030204" pitchFamily="34" charset="0"/>
            </a:endParaRPr>
          </a:p>
          <a:p>
            <a:pPr marL="0" indent="0">
              <a:lnSpc>
                <a:spcPct val="120000"/>
              </a:lnSpc>
              <a:spcBef>
                <a:spcPts val="600"/>
              </a:spcBef>
              <a:buNone/>
            </a:pPr>
            <a:r>
              <a:rPr lang="en-GB" sz="5600" b="1" dirty="0">
                <a:solidFill>
                  <a:schemeClr val="accent2"/>
                </a:solidFill>
                <a:latin typeface="Calibri" panose="020F0502020204030204" pitchFamily="34" charset="0"/>
                <a:cs typeface="Calibri" panose="020F0502020204030204" pitchFamily="34" charset="0"/>
              </a:rPr>
              <a:t>Teachers</a:t>
            </a:r>
          </a:p>
          <a:p>
            <a:pPr>
              <a:lnSpc>
                <a:spcPct val="120000"/>
              </a:lnSpc>
              <a:spcBef>
                <a:spcPts val="0"/>
              </a:spcBef>
              <a:spcAft>
                <a:spcPts val="0"/>
              </a:spcAft>
            </a:pPr>
            <a:r>
              <a:rPr lang="en-GB" sz="5600" dirty="0">
                <a:latin typeface="Calibri" panose="020F0502020204030204" pitchFamily="34" charset="0"/>
                <a:cs typeface="Calibri" panose="020F0502020204030204" pitchFamily="34" charset="0"/>
              </a:rPr>
              <a:t>Become better equipped to have a positive impact on the lives and outcomes of their students.</a:t>
            </a:r>
          </a:p>
          <a:p>
            <a:pPr>
              <a:lnSpc>
                <a:spcPct val="120000"/>
              </a:lnSpc>
              <a:spcBef>
                <a:spcPts val="0"/>
              </a:spcBef>
              <a:spcAft>
                <a:spcPts val="0"/>
              </a:spcAft>
            </a:pPr>
            <a:r>
              <a:rPr lang="en-GB" sz="5600" dirty="0">
                <a:latin typeface="Calibri" panose="020F0502020204030204" pitchFamily="34" charset="0"/>
                <a:cs typeface="Calibri" panose="020F0502020204030204" pitchFamily="34" charset="0"/>
              </a:rPr>
              <a:t>more confident, knowledgeable and competent teachers, who enjoy and are proud of their job.</a:t>
            </a:r>
          </a:p>
          <a:p>
            <a:pPr>
              <a:lnSpc>
                <a:spcPct val="120000"/>
              </a:lnSpc>
              <a:spcBef>
                <a:spcPts val="0"/>
              </a:spcBef>
              <a:spcAft>
                <a:spcPts val="0"/>
              </a:spcAft>
            </a:pPr>
            <a:endParaRPr lang="en-GB" sz="5600" b="1" dirty="0">
              <a:solidFill>
                <a:schemeClr val="accent2"/>
              </a:solidFill>
              <a:latin typeface="Calibri" panose="020F0502020204030204" pitchFamily="34" charset="0"/>
              <a:cs typeface="Calibri" panose="020F0502020204030204" pitchFamily="34" charset="0"/>
            </a:endParaRPr>
          </a:p>
          <a:p>
            <a:pPr marL="0" indent="0">
              <a:lnSpc>
                <a:spcPct val="90000"/>
              </a:lnSpc>
              <a:buNone/>
            </a:pPr>
            <a:r>
              <a:rPr lang="en-GB" sz="5600" b="1" dirty="0">
                <a:solidFill>
                  <a:schemeClr val="accent2"/>
                </a:solidFill>
                <a:latin typeface="Calibri" panose="020F0502020204030204" pitchFamily="34" charset="0"/>
                <a:cs typeface="Calibri" panose="020F0502020204030204" pitchFamily="34" charset="0"/>
              </a:rPr>
              <a:t>Schools</a:t>
            </a:r>
          </a:p>
          <a:p>
            <a:pPr>
              <a:lnSpc>
                <a:spcPct val="120000"/>
              </a:lnSpc>
              <a:spcBef>
                <a:spcPts val="0"/>
              </a:spcBef>
              <a:spcAft>
                <a:spcPts val="0"/>
              </a:spcAft>
            </a:pPr>
            <a:r>
              <a:rPr lang="en-GB" sz="5600" dirty="0">
                <a:latin typeface="Calibri" panose="020F0502020204030204" pitchFamily="34" charset="0"/>
                <a:cs typeface="Calibri" panose="020F0502020204030204" pitchFamily="34" charset="0"/>
              </a:rPr>
              <a:t>Student outcomes improve.</a:t>
            </a:r>
          </a:p>
          <a:p>
            <a:pPr>
              <a:lnSpc>
                <a:spcPct val="120000"/>
              </a:lnSpc>
              <a:spcBef>
                <a:spcPts val="0"/>
              </a:spcBef>
              <a:spcAft>
                <a:spcPts val="0"/>
              </a:spcAft>
            </a:pPr>
            <a:r>
              <a:rPr lang="en-GB" sz="5600" dirty="0">
                <a:latin typeface="Calibri" panose="020F0502020204030204" pitchFamily="34" charset="0"/>
                <a:cs typeface="Calibri" panose="020F0502020204030204" pitchFamily="34" charset="0"/>
              </a:rPr>
              <a:t>cascade excellent practice to all staff.</a:t>
            </a:r>
          </a:p>
          <a:p>
            <a:pPr>
              <a:lnSpc>
                <a:spcPct val="120000"/>
              </a:lnSpc>
              <a:spcBef>
                <a:spcPts val="0"/>
              </a:spcBef>
              <a:spcAft>
                <a:spcPts val="0"/>
              </a:spcAft>
            </a:pPr>
            <a:r>
              <a:rPr lang="en-GB" sz="5600" dirty="0">
                <a:latin typeface="Calibri" panose="020F0502020204030204" pitchFamily="34" charset="0"/>
                <a:cs typeface="Calibri" panose="020F0502020204030204" pitchFamily="34" charset="0"/>
              </a:rPr>
              <a:t> Improved teacher competence and professionalism.</a:t>
            </a:r>
          </a:p>
          <a:p>
            <a:pPr>
              <a:lnSpc>
                <a:spcPct val="120000"/>
              </a:lnSpc>
              <a:spcBef>
                <a:spcPts val="0"/>
              </a:spcBef>
              <a:spcAft>
                <a:spcPts val="0"/>
              </a:spcAft>
            </a:pPr>
            <a:r>
              <a:rPr lang="en-GB" sz="5600" dirty="0">
                <a:latin typeface="Calibri" panose="020F0502020204030204" pitchFamily="34" charset="0"/>
                <a:cs typeface="Calibri" panose="020F0502020204030204" pitchFamily="34" charset="0"/>
              </a:rPr>
              <a:t>Improvement in quality of teaching and learning.</a:t>
            </a:r>
          </a:p>
          <a:p>
            <a:pPr>
              <a:lnSpc>
                <a:spcPct val="120000"/>
              </a:lnSpc>
              <a:spcBef>
                <a:spcPts val="0"/>
              </a:spcBef>
              <a:spcAft>
                <a:spcPts val="0"/>
              </a:spcAft>
            </a:pPr>
            <a:r>
              <a:rPr lang="en-GB" sz="5600" dirty="0">
                <a:latin typeface="Calibri" panose="020F0502020204030204" pitchFamily="34" charset="0"/>
                <a:cs typeface="Calibri" panose="020F0502020204030204" pitchFamily="34" charset="0"/>
              </a:rPr>
              <a:t> Improved strategies  and excellent practice can be embedded within the school system, ensuring consistency across the board.</a:t>
            </a:r>
          </a:p>
          <a:p>
            <a:pPr>
              <a:lnSpc>
                <a:spcPct val="120000"/>
              </a:lnSpc>
              <a:spcBef>
                <a:spcPts val="0"/>
              </a:spcBef>
              <a:spcAft>
                <a:spcPts val="0"/>
              </a:spcAft>
            </a:pPr>
            <a:r>
              <a:rPr lang="en-GB" sz="5600" dirty="0">
                <a:latin typeface="Calibri" panose="020F0502020204030204" pitchFamily="34" charset="0"/>
                <a:cs typeface="Calibri" panose="020F0502020204030204" pitchFamily="34" charset="0"/>
              </a:rPr>
              <a:t>Enjoy the services  that promote continuous school improvement and maintain high standards.</a:t>
            </a:r>
          </a:p>
          <a:p>
            <a:pPr>
              <a:lnSpc>
                <a:spcPct val="120000"/>
              </a:lnSpc>
              <a:spcBef>
                <a:spcPts val="0"/>
              </a:spcBef>
              <a:spcAft>
                <a:spcPts val="0"/>
              </a:spcAft>
            </a:pPr>
            <a:r>
              <a:rPr lang="en-GB" sz="5600" dirty="0">
                <a:latin typeface="Calibri" panose="020F0502020204030204" pitchFamily="34" charset="0"/>
                <a:cs typeface="Calibri" panose="020F0502020204030204" pitchFamily="34" charset="0"/>
              </a:rPr>
              <a:t>Positive reputation amongst parents and within the community.</a:t>
            </a:r>
          </a:p>
          <a:p>
            <a:pPr marL="0" indent="0">
              <a:lnSpc>
                <a:spcPct val="120000"/>
              </a:lnSpc>
              <a:spcBef>
                <a:spcPts val="0"/>
              </a:spcBef>
              <a:spcAft>
                <a:spcPts val="0"/>
              </a:spcAft>
              <a:buNone/>
            </a:pPr>
            <a:endParaRPr lang="en-GB" sz="5600" dirty="0">
              <a:latin typeface="Calibri" panose="020F0502020204030204" pitchFamily="34" charset="0"/>
              <a:cs typeface="Calibri" panose="020F0502020204030204" pitchFamily="34" charset="0"/>
            </a:endParaRPr>
          </a:p>
          <a:p>
            <a:pPr marL="0" indent="0">
              <a:lnSpc>
                <a:spcPct val="90000"/>
              </a:lnSpc>
              <a:buNone/>
            </a:pPr>
            <a:r>
              <a:rPr lang="en-GB" sz="5600" b="1" dirty="0">
                <a:solidFill>
                  <a:schemeClr val="accent2"/>
                </a:solidFill>
                <a:latin typeface="Calibri" panose="020F0502020204030204" pitchFamily="34" charset="0"/>
                <a:cs typeface="Calibri" panose="020F0502020204030204" pitchFamily="34" charset="0"/>
              </a:rPr>
              <a:t>Parents and other stake holders </a:t>
            </a:r>
          </a:p>
          <a:p>
            <a:pPr>
              <a:lnSpc>
                <a:spcPct val="90000"/>
              </a:lnSpc>
            </a:pPr>
            <a:r>
              <a:rPr lang="en-GB" sz="5600" dirty="0">
                <a:latin typeface="Calibri" panose="020F0502020204030204" pitchFamily="34" charset="0"/>
                <a:cs typeface="Calibri" panose="020F0502020204030204" pitchFamily="34" charset="0"/>
              </a:rPr>
              <a:t>Pride in the school, and experience tangible improvements  in their communities</a:t>
            </a:r>
            <a:r>
              <a:rPr lang="en-GB" sz="5600" dirty="0">
                <a:latin typeface="Arial" panose="020B0604020202020204" pitchFamily="34" charset="0"/>
                <a:cs typeface="Arial" panose="020B0604020202020204" pitchFamily="34" charset="0"/>
              </a:rPr>
              <a:t>.</a:t>
            </a:r>
          </a:p>
          <a:p>
            <a:pPr>
              <a:lnSpc>
                <a:spcPct val="90000"/>
              </a:lnSpc>
            </a:pPr>
            <a:endParaRPr lang="en-GB" sz="700" dirty="0"/>
          </a:p>
          <a:p>
            <a:pPr>
              <a:lnSpc>
                <a:spcPct val="90000"/>
              </a:lnSpc>
            </a:pPr>
            <a:endParaRPr lang="en-GB" sz="700" dirty="0"/>
          </a:p>
        </p:txBody>
      </p:sp>
    </p:spTree>
    <p:extLst>
      <p:ext uri="{BB962C8B-B14F-4D97-AF65-F5344CB8AC3E}">
        <p14:creationId xmlns:p14="http://schemas.microsoft.com/office/powerpoint/2010/main" val="2602142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4598-9C57-494A-A623-413B17D0AEFE}"/>
              </a:ext>
            </a:extLst>
          </p:cNvPr>
          <p:cNvSpPr>
            <a:spLocks noGrp="1"/>
          </p:cNvSpPr>
          <p:nvPr>
            <p:ph type="title"/>
          </p:nvPr>
        </p:nvSpPr>
        <p:spPr/>
        <p:txBody>
          <a:bodyPr/>
          <a:lstStyle/>
          <a:p>
            <a:r>
              <a:rPr lang="en-GB" dirty="0"/>
              <a:t>SECTION TWO</a:t>
            </a:r>
          </a:p>
        </p:txBody>
      </p:sp>
      <p:sp>
        <p:nvSpPr>
          <p:cNvPr id="3" name="Text Placeholder 2">
            <a:extLst>
              <a:ext uri="{FF2B5EF4-FFF2-40B4-BE49-F238E27FC236}">
                <a16:creationId xmlns:a16="http://schemas.microsoft.com/office/drawing/2014/main" id="{0BAEAA02-CFA3-4F5E-9734-C52BC54B14BE}"/>
              </a:ext>
            </a:extLst>
          </p:cNvPr>
          <p:cNvSpPr>
            <a:spLocks noGrp="1"/>
          </p:cNvSpPr>
          <p:nvPr>
            <p:ph type="body" idx="1"/>
          </p:nvPr>
        </p:nvSpPr>
        <p:spPr/>
        <p:txBody>
          <a:bodyPr/>
          <a:lstStyle/>
          <a:p>
            <a:r>
              <a:rPr lang="en-GB" dirty="0"/>
              <a:t>DESCRIPTION OF DEVELOPMENT SERVICES</a:t>
            </a:r>
          </a:p>
        </p:txBody>
      </p:sp>
    </p:spTree>
    <p:extLst>
      <p:ext uri="{BB962C8B-B14F-4D97-AF65-F5344CB8AC3E}">
        <p14:creationId xmlns:p14="http://schemas.microsoft.com/office/powerpoint/2010/main" val="1814369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FE259-D3C0-4759-94B1-C3AF24E6B3BB}"/>
              </a:ext>
            </a:extLst>
          </p:cNvPr>
          <p:cNvSpPr>
            <a:spLocks noGrp="1"/>
          </p:cNvSpPr>
          <p:nvPr>
            <p:ph type="title"/>
          </p:nvPr>
        </p:nvSpPr>
        <p:spPr>
          <a:xfrm>
            <a:off x="581192" y="702156"/>
            <a:ext cx="11029616" cy="1013800"/>
          </a:xfrm>
        </p:spPr>
        <p:txBody>
          <a:bodyPr>
            <a:normAutofit/>
          </a:bodyPr>
          <a:lstStyle/>
          <a:p>
            <a:r>
              <a:rPr lang="en-GB" b="1" dirty="0"/>
              <a:t>NEED Offer</a:t>
            </a:r>
          </a:p>
        </p:txBody>
      </p:sp>
      <p:sp>
        <p:nvSpPr>
          <p:cNvPr id="10" name="Rectangle 9">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2180496"/>
            <a:ext cx="3703320"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Teacher">
            <a:extLst>
              <a:ext uri="{FF2B5EF4-FFF2-40B4-BE49-F238E27FC236}">
                <a16:creationId xmlns:a16="http://schemas.microsoft.com/office/drawing/2014/main" id="{C9AF03A7-2B8D-4A70-B9FD-58803159FB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7225" y="2533078"/>
            <a:ext cx="3305175" cy="3305175"/>
          </a:xfrm>
          <a:prstGeom prst="rect">
            <a:avLst/>
          </a:prstGeom>
        </p:spPr>
      </p:pic>
      <p:sp>
        <p:nvSpPr>
          <p:cNvPr id="3" name="Content Placeholder 2">
            <a:extLst>
              <a:ext uri="{FF2B5EF4-FFF2-40B4-BE49-F238E27FC236}">
                <a16:creationId xmlns:a16="http://schemas.microsoft.com/office/drawing/2014/main" id="{462A12E9-2A37-45D9-817A-02F906868FCE}"/>
              </a:ext>
            </a:extLst>
          </p:cNvPr>
          <p:cNvSpPr>
            <a:spLocks noGrp="1"/>
          </p:cNvSpPr>
          <p:nvPr>
            <p:ph idx="1"/>
          </p:nvPr>
        </p:nvSpPr>
        <p:spPr>
          <a:xfrm>
            <a:off x="4505325" y="2180496"/>
            <a:ext cx="7105481" cy="4045683"/>
          </a:xfrm>
        </p:spPr>
        <p:txBody>
          <a:bodyPr>
            <a:normAutofit/>
          </a:bodyPr>
          <a:lstStyle/>
          <a:p>
            <a:pPr marL="342900" lvl="0" indent="-342900">
              <a:spcAft>
                <a:spcPts val="0"/>
              </a:spcAft>
              <a:buFont typeface="Symbol" panose="05050102010706020507" pitchFamily="18" charset="2"/>
              <a:buChar char=""/>
            </a:pPr>
            <a:r>
              <a:rPr lang="en-GB" dirty="0">
                <a:ea typeface="Calibri" panose="020F0502020204030204" pitchFamily="34" charset="0"/>
                <a:cs typeface="Arial" panose="020B0604020202020204" pitchFamily="34" charset="0"/>
              </a:rPr>
              <a:t>Senior Leadership development / support</a:t>
            </a:r>
          </a:p>
          <a:p>
            <a:pPr marL="342900" lvl="0" indent="-342900">
              <a:spcAft>
                <a:spcPts val="0"/>
              </a:spcAft>
              <a:buFont typeface="Symbol" panose="05050102010706020507" pitchFamily="18" charset="2"/>
              <a:buChar char=""/>
            </a:pPr>
            <a:r>
              <a:rPr lang="en-GB" dirty="0">
                <a:ea typeface="Calibri" panose="020F0502020204030204" pitchFamily="34" charset="0"/>
                <a:cs typeface="Arial" panose="020B0604020202020204" pitchFamily="34" charset="0"/>
              </a:rPr>
              <a:t>Middle team leaders’ development</a:t>
            </a:r>
          </a:p>
          <a:p>
            <a:pPr marL="342900" lvl="0" indent="-342900">
              <a:spcAft>
                <a:spcPts val="0"/>
              </a:spcAft>
              <a:buFont typeface="Symbol" panose="05050102010706020507" pitchFamily="18" charset="2"/>
              <a:buChar char=""/>
            </a:pPr>
            <a:r>
              <a:rPr lang="en-GB" dirty="0">
                <a:ea typeface="Calibri" panose="020F0502020204030204" pitchFamily="34" charset="0"/>
                <a:cs typeface="Arial" panose="020B0604020202020204" pitchFamily="34" charset="0"/>
              </a:rPr>
              <a:t>Improved teachers’ classroom performance</a:t>
            </a:r>
          </a:p>
          <a:p>
            <a:pPr marL="342900" lvl="0" indent="-342900">
              <a:spcAft>
                <a:spcPts val="0"/>
              </a:spcAft>
              <a:buFont typeface="Symbol" panose="05050102010706020507" pitchFamily="18" charset="2"/>
              <a:buChar char=""/>
            </a:pPr>
            <a:r>
              <a:rPr lang="en-GB" dirty="0">
                <a:ea typeface="Calibri" panose="020F0502020204030204" pitchFamily="34" charset="0"/>
                <a:cs typeface="Arial" panose="020B0604020202020204" pitchFamily="34" charset="0"/>
              </a:rPr>
              <a:t>Improved students’ study and learning behaviours</a:t>
            </a:r>
          </a:p>
          <a:p>
            <a:pPr marL="342900" lvl="0" indent="-342900">
              <a:spcAft>
                <a:spcPts val="0"/>
              </a:spcAft>
              <a:buFont typeface="Symbol" panose="05050102010706020507" pitchFamily="18" charset="2"/>
              <a:buChar char=""/>
            </a:pPr>
            <a:r>
              <a:rPr lang="en-GB" dirty="0">
                <a:ea typeface="Calibri" panose="020F0502020204030204" pitchFamily="34" charset="0"/>
                <a:cs typeface="Arial" panose="020B0604020202020204" pitchFamily="34" charset="0"/>
              </a:rPr>
              <a:t>Appropriate differentiated resources developed</a:t>
            </a:r>
          </a:p>
          <a:p>
            <a:pPr marL="342900" lvl="0" indent="-342900">
              <a:spcAft>
                <a:spcPts val="0"/>
              </a:spcAft>
              <a:buFont typeface="Symbol" panose="05050102010706020507" pitchFamily="18" charset="2"/>
              <a:buChar char=""/>
            </a:pPr>
            <a:r>
              <a:rPr lang="en-GB" dirty="0">
                <a:ea typeface="Calibri" panose="020F0502020204030204" pitchFamily="34" charset="0"/>
                <a:cs typeface="Arial" panose="020B0604020202020204" pitchFamily="34" charset="0"/>
              </a:rPr>
              <a:t>Appropriate monitoring and evaluation resources</a:t>
            </a:r>
          </a:p>
          <a:p>
            <a:pPr marL="342900" lvl="0" indent="-342900">
              <a:spcAft>
                <a:spcPts val="0"/>
              </a:spcAft>
              <a:buFont typeface="Symbol" panose="05050102010706020507" pitchFamily="18" charset="2"/>
              <a:buChar char=""/>
            </a:pPr>
            <a:r>
              <a:rPr lang="en-GB" dirty="0">
                <a:ea typeface="Calibri" panose="020F0502020204030204" pitchFamily="34" charset="0"/>
                <a:cs typeface="Arial" panose="020B0604020202020204" pitchFamily="34" charset="0"/>
              </a:rPr>
              <a:t>Reports </a:t>
            </a:r>
          </a:p>
          <a:p>
            <a:pPr marL="342900" lvl="0" indent="-342900">
              <a:spcAft>
                <a:spcPts val="0"/>
              </a:spcAft>
              <a:buFont typeface="Symbol" panose="05050102010706020507" pitchFamily="18" charset="2"/>
              <a:buChar char=""/>
            </a:pPr>
            <a:r>
              <a:rPr lang="en-GB" dirty="0">
                <a:ea typeface="Calibri" panose="020F0502020204030204" pitchFamily="34" charset="0"/>
                <a:cs typeface="Arial" panose="020B0604020202020204" pitchFamily="34" charset="0"/>
              </a:rPr>
              <a:t>On-line support</a:t>
            </a:r>
          </a:p>
          <a:p>
            <a:pPr marL="342900" lvl="0" indent="-342900">
              <a:spcAft>
                <a:spcPts val="0"/>
              </a:spcAft>
              <a:buFont typeface="Symbol" panose="05050102010706020507" pitchFamily="18" charset="2"/>
              <a:buChar char=""/>
            </a:pPr>
            <a:r>
              <a:rPr lang="en-GB" dirty="0">
                <a:ea typeface="Calibri" panose="020F0502020204030204" pitchFamily="34" charset="0"/>
                <a:cs typeface="Arial" panose="020B0604020202020204" pitchFamily="34" charset="0"/>
              </a:rPr>
              <a:t>Conference </a:t>
            </a:r>
          </a:p>
          <a:p>
            <a:pPr marL="342900" lvl="0" indent="-342900">
              <a:spcAft>
                <a:spcPts val="0"/>
              </a:spcAft>
              <a:buFont typeface="Symbol" panose="05050102010706020507" pitchFamily="18" charset="2"/>
              <a:buChar char=""/>
            </a:pPr>
            <a:r>
              <a:rPr lang="en-GB" dirty="0">
                <a:ea typeface="Calibri" panose="020F0502020204030204" pitchFamily="34" charset="0"/>
                <a:cs typeface="Arial" panose="020B0604020202020204" pitchFamily="34" charset="0"/>
              </a:rPr>
              <a:t>Impact assessments</a:t>
            </a:r>
          </a:p>
          <a:p>
            <a:endParaRPr lang="en-GB" dirty="0"/>
          </a:p>
        </p:txBody>
      </p:sp>
      <p:sp>
        <p:nvSpPr>
          <p:cNvPr id="12" name="Rectangle 11">
            <a:extLst>
              <a:ext uri="{FF2B5EF4-FFF2-40B4-BE49-F238E27FC236}">
                <a16:creationId xmlns:a16="http://schemas.microsoft.com/office/drawing/2014/main" id="{054F317B-4EA9-4C94-9EF8-020431E397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86376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199B4-8199-4827-B434-FCB1DAD87F31}"/>
              </a:ext>
            </a:extLst>
          </p:cNvPr>
          <p:cNvSpPr>
            <a:spLocks noGrp="1"/>
          </p:cNvSpPr>
          <p:nvPr>
            <p:ph type="title"/>
          </p:nvPr>
        </p:nvSpPr>
        <p:spPr>
          <a:xfrm>
            <a:off x="581192" y="702156"/>
            <a:ext cx="11029616" cy="1013800"/>
          </a:xfrm>
        </p:spPr>
        <p:txBody>
          <a:bodyPr>
            <a:normAutofit/>
          </a:bodyPr>
          <a:lstStyle/>
          <a:p>
            <a:r>
              <a:rPr lang="en-GB" b="1" dirty="0">
                <a:solidFill>
                  <a:srgbClr val="FFFEFF"/>
                </a:solidFill>
                <a:latin typeface="Calibri" panose="020F0502020204030204" pitchFamily="34" charset="0"/>
                <a:cs typeface="Calibri" panose="020F0502020204030204" pitchFamily="34" charset="0"/>
              </a:rPr>
              <a:t>School EXCELLENCE Package- co created with school </a:t>
            </a:r>
            <a:br>
              <a:rPr lang="en-GB" dirty="0">
                <a:solidFill>
                  <a:srgbClr val="FFFEFF"/>
                </a:solidFill>
              </a:rPr>
            </a:br>
            <a:endParaRPr lang="en-GB" dirty="0">
              <a:solidFill>
                <a:srgbClr val="FFFEFF"/>
              </a:solidFill>
            </a:endParaRPr>
          </a:p>
        </p:txBody>
      </p:sp>
      <p:graphicFrame>
        <p:nvGraphicFramePr>
          <p:cNvPr id="14" name="Content Placeholder 2">
            <a:extLst>
              <a:ext uri="{FF2B5EF4-FFF2-40B4-BE49-F238E27FC236}">
                <a16:creationId xmlns:a16="http://schemas.microsoft.com/office/drawing/2014/main" id="{4A0BB5D4-CD7F-47B7-9DB4-2B949411ACE9}"/>
              </a:ext>
            </a:extLst>
          </p:cNvPr>
          <p:cNvGraphicFramePr>
            <a:graphicFrameLocks noGrp="1"/>
          </p:cNvGraphicFramePr>
          <p:nvPr>
            <p:ph idx="1"/>
            <p:extLst>
              <p:ext uri="{D42A27DB-BD31-4B8C-83A1-F6EECF244321}">
                <p14:modId xmlns:p14="http://schemas.microsoft.com/office/powerpoint/2010/main" val="501596991"/>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7954938"/>
      </p:ext>
    </p:extLst>
  </p:cSld>
  <p:clrMapOvr>
    <a:masterClrMapping/>
  </p:clrMapOvr>
</p:sld>
</file>

<file path=ppt/theme/theme1.xml><?xml version="1.0" encoding="utf-8"?>
<a:theme xmlns:a="http://schemas.openxmlformats.org/drawingml/2006/main" name="Dividend">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1039</TotalTime>
  <Words>1551</Words>
  <Application>Microsoft Office PowerPoint</Application>
  <PresentationFormat>Widescreen</PresentationFormat>
  <Paragraphs>212</Paragraphs>
  <Slides>20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Cambria</vt:lpstr>
      <vt:lpstr>Gill Sans MT</vt:lpstr>
      <vt:lpstr>Helvetica</vt:lpstr>
      <vt:lpstr>Symbol</vt:lpstr>
      <vt:lpstr>Wingdings</vt:lpstr>
      <vt:lpstr>Wingdings 2</vt:lpstr>
      <vt:lpstr>Dividend</vt:lpstr>
      <vt:lpstr>                 NSF (UK) EXCELLENCE IN EDUCATION DEVELOPMENT (NEED)</vt:lpstr>
      <vt:lpstr>Need: Vision, mission and principles</vt:lpstr>
      <vt:lpstr>What is A NEED and the  EXCELLENCE HUB</vt:lpstr>
      <vt:lpstr>Background- why bother?</vt:lpstr>
      <vt:lpstr>REASONS TO PARTICIPATE</vt:lpstr>
      <vt:lpstr>benefits</vt:lpstr>
      <vt:lpstr>SECTION TWO</vt:lpstr>
      <vt:lpstr>NEED Offer</vt:lpstr>
      <vt:lpstr>School EXCELLENCE Package- co created with school  </vt:lpstr>
      <vt:lpstr>HUB Learning and support pathway- A 24 -30 MONTHY CYCLE</vt:lpstr>
      <vt:lpstr>Key Indicators  </vt:lpstr>
      <vt:lpstr>Provision and Support for School Leaders – Becoming strategic, influential and effective leaders</vt:lpstr>
      <vt:lpstr>     Provision and Support for Teachers – Becoming knowledgeable, competent and professional teachers</vt:lpstr>
      <vt:lpstr>PowerPoint Presentation</vt:lpstr>
      <vt:lpstr>Template for action plan for improving teacher practice</vt:lpstr>
      <vt:lpstr>What other organisations in Nigeria offer</vt:lpstr>
      <vt:lpstr>SECTION THREE: </vt:lpstr>
      <vt:lpstr>HOW IT OPERATES- The intervention process  </vt:lpstr>
      <vt:lpstr>NEXT STEPS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Education Excellence Hub Group  March 2019</dc:title>
  <dc:creator>Nike Arowobusoye</dc:creator>
  <cp:lastModifiedBy>Nike Arowobusoye</cp:lastModifiedBy>
  <cp:revision>14</cp:revision>
  <dcterms:created xsi:type="dcterms:W3CDTF">2019-03-17T07:43:41Z</dcterms:created>
  <dcterms:modified xsi:type="dcterms:W3CDTF">2019-03-18T01:06:18Z</dcterms:modified>
</cp:coreProperties>
</file>